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notesSlides/notesSlide2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notesSlides/notesSlide2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0"/>
  </p:notesMasterIdLst>
  <p:sldIdLst>
    <p:sldId id="256" r:id="rId2"/>
    <p:sldId id="257" r:id="rId3"/>
    <p:sldId id="387" r:id="rId4"/>
    <p:sldId id="288" r:id="rId5"/>
    <p:sldId id="395" r:id="rId6"/>
    <p:sldId id="270" r:id="rId7"/>
    <p:sldId id="268" r:id="rId8"/>
    <p:sldId id="271" r:id="rId9"/>
    <p:sldId id="391" r:id="rId10"/>
    <p:sldId id="359" r:id="rId11"/>
    <p:sldId id="342" r:id="rId12"/>
    <p:sldId id="279" r:id="rId13"/>
    <p:sldId id="392" r:id="rId14"/>
    <p:sldId id="394" r:id="rId15"/>
    <p:sldId id="393" r:id="rId16"/>
    <p:sldId id="388" r:id="rId17"/>
    <p:sldId id="390" r:id="rId18"/>
    <p:sldId id="398" r:id="rId19"/>
    <p:sldId id="401" r:id="rId20"/>
    <p:sldId id="402" r:id="rId21"/>
    <p:sldId id="412" r:id="rId22"/>
    <p:sldId id="414" r:id="rId23"/>
    <p:sldId id="400" r:id="rId24"/>
    <p:sldId id="405" r:id="rId25"/>
    <p:sldId id="406" r:id="rId26"/>
    <p:sldId id="259" r:id="rId27"/>
    <p:sldId id="260" r:id="rId28"/>
    <p:sldId id="407" r:id="rId29"/>
    <p:sldId id="408" r:id="rId30"/>
    <p:sldId id="409" r:id="rId31"/>
    <p:sldId id="410" r:id="rId32"/>
    <p:sldId id="411" r:id="rId33"/>
    <p:sldId id="413" r:id="rId34"/>
    <p:sldId id="397" r:id="rId35"/>
    <p:sldId id="383" r:id="rId36"/>
    <p:sldId id="384" r:id="rId37"/>
    <p:sldId id="385" r:id="rId38"/>
    <p:sldId id="386" r:id="rId3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2" autoAdjust="0"/>
    <p:restoredTop sz="94620" autoAdjust="0"/>
  </p:normalViewPr>
  <p:slideViewPr>
    <p:cSldViewPr snapToGrid="0">
      <p:cViewPr varScale="1">
        <p:scale>
          <a:sx n="108" d="100"/>
          <a:sy n="108" d="100"/>
        </p:scale>
        <p:origin x="103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FS-MUNICITY\PDData\BOT%20Quarterly%20Reports\NEW%20Quarterly%20Updated%20Spreadsheet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egrutzner\Desktop\Planit%20OT%20Report%20-%20FY%202023(AutoRecovered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egrutzner\Desktop\Planit%20OT%20Report%20-%20FY%202023(AutoRecovered)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egrutzner\Desktop\Planit%20OT%20Report%20-%20FY%202023(AutoRecovered)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egrutzner\Desktop\Planit%20OT%20Report%20-%20FY%202023(AutoRecovered)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FS-MUNICITY\PDData\BOT%20Quarterly%20Reports\NEW%20Quarterly%20Updated%20Spread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Patrol Activity</a:t>
            </a:r>
            <a:r>
              <a:rPr lang="en-US" baseline="0"/>
              <a:t>: Q2 2022 - Q2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'Patrol Activity'!$A$3</c:f>
              <c:strCache>
                <c:ptCount val="1"/>
                <c:pt idx="0">
                  <c:v>Traffic Summonses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'Patrol Activity'!$B$2:$K$2</c:f>
              <c:strCache>
                <c:ptCount val="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Q1</c:v>
                </c:pt>
                <c:pt idx="4">
                  <c:v>Q2</c:v>
                </c:pt>
              </c:strCache>
            </c:strRef>
          </c:cat>
          <c:val>
            <c:numRef>
              <c:f>'Patrol Activity'!$B$3:$K$3</c:f>
              <c:numCache>
                <c:formatCode>General</c:formatCode>
                <c:ptCount val="5"/>
                <c:pt idx="0">
                  <c:v>103</c:v>
                </c:pt>
                <c:pt idx="1">
                  <c:v>155</c:v>
                </c:pt>
                <c:pt idx="2">
                  <c:v>48</c:v>
                </c:pt>
                <c:pt idx="3">
                  <c:v>44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D1-47AE-8AE7-D327502EA6D0}"/>
            </c:ext>
          </c:extLst>
        </c:ser>
        <c:ser>
          <c:idx val="1"/>
          <c:order val="1"/>
          <c:tx>
            <c:strRef>
              <c:f>'Patrol Activity'!$A$4</c:f>
              <c:strCache>
                <c:ptCount val="1"/>
                <c:pt idx="0">
                  <c:v>Parking Tickets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'Patrol Activity'!$B$2:$K$2</c:f>
              <c:strCache>
                <c:ptCount val="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Q1</c:v>
                </c:pt>
                <c:pt idx="4">
                  <c:v>Q2</c:v>
                </c:pt>
              </c:strCache>
            </c:strRef>
          </c:cat>
          <c:val>
            <c:numRef>
              <c:f>'Patrol Activity'!$B$4:$K$4</c:f>
              <c:numCache>
                <c:formatCode>General</c:formatCode>
                <c:ptCount val="5"/>
                <c:pt idx="0">
                  <c:v>56</c:v>
                </c:pt>
                <c:pt idx="1">
                  <c:v>31</c:v>
                </c:pt>
                <c:pt idx="2">
                  <c:v>80</c:v>
                </c:pt>
                <c:pt idx="3">
                  <c:v>72</c:v>
                </c:pt>
                <c:pt idx="4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D1-47AE-8AE7-D327502EA6D0}"/>
            </c:ext>
          </c:extLst>
        </c:ser>
        <c:ser>
          <c:idx val="2"/>
          <c:order val="2"/>
          <c:tx>
            <c:strRef>
              <c:f>'Patrol Activity'!$A$5</c:f>
              <c:strCache>
                <c:ptCount val="1"/>
                <c:pt idx="0">
                  <c:v>Patrol Arrests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'Patrol Activity'!$B$2:$K$2</c:f>
              <c:strCache>
                <c:ptCount val="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Q1</c:v>
                </c:pt>
                <c:pt idx="4">
                  <c:v>Q2</c:v>
                </c:pt>
              </c:strCache>
            </c:strRef>
          </c:cat>
          <c:val>
            <c:numRef>
              <c:f>'Patrol Activity'!$B$5:$K$5</c:f>
              <c:numCache>
                <c:formatCode>General</c:formatCode>
                <c:ptCount val="5"/>
                <c:pt idx="0">
                  <c:v>18</c:v>
                </c:pt>
                <c:pt idx="1">
                  <c:v>18</c:v>
                </c:pt>
                <c:pt idx="2">
                  <c:v>8</c:v>
                </c:pt>
                <c:pt idx="3">
                  <c:v>12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D1-47AE-8AE7-D327502EA6D0}"/>
            </c:ext>
          </c:extLst>
        </c:ser>
        <c:ser>
          <c:idx val="3"/>
          <c:order val="3"/>
          <c:tx>
            <c:strRef>
              <c:f>'Patrol Activity'!$A$6</c:f>
              <c:strCache>
                <c:ptCount val="1"/>
                <c:pt idx="0">
                  <c:v>Blotters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'Patrol Activity'!$B$2:$K$2</c:f>
              <c:strCache>
                <c:ptCount val="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Q1</c:v>
                </c:pt>
                <c:pt idx="4">
                  <c:v>Q2</c:v>
                </c:pt>
              </c:strCache>
            </c:strRef>
          </c:cat>
          <c:val>
            <c:numRef>
              <c:f>'Patrol Activity'!$B$6:$K$6</c:f>
              <c:numCache>
                <c:formatCode>General</c:formatCode>
                <c:ptCount val="5"/>
                <c:pt idx="0">
                  <c:v>1287</c:v>
                </c:pt>
                <c:pt idx="1">
                  <c:v>1059</c:v>
                </c:pt>
                <c:pt idx="2">
                  <c:v>1089</c:v>
                </c:pt>
                <c:pt idx="3">
                  <c:v>819</c:v>
                </c:pt>
                <c:pt idx="4">
                  <c:v>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D1-47AE-8AE7-D327502EA6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7314703"/>
        <c:axId val="1895812447"/>
      </c:barChart>
      <c:catAx>
        <c:axId val="627314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5812447"/>
        <c:crosses val="autoZero"/>
        <c:auto val="1"/>
        <c:lblAlgn val="ctr"/>
        <c:lblOffset val="100"/>
        <c:noMultiLvlLbl val="0"/>
      </c:catAx>
      <c:valAx>
        <c:axId val="1895812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314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Major</a:t>
            </a:r>
            <a:r>
              <a:rPr lang="en-US" baseline="0"/>
              <a:t> Overtime Categories</a:t>
            </a:r>
          </a:p>
          <a:p>
            <a:pPr>
              <a:defRPr/>
            </a:pPr>
            <a:r>
              <a:rPr lang="en-US" baseline="0"/>
              <a:t>Q2 2022 - Q2 2023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5"/>
          <c:order val="5"/>
          <c:tx>
            <c:strRef>
              <c:f>'Patrol Overtime'!$G$2:$G$4</c:f>
              <c:strCache>
                <c:ptCount val="3"/>
                <c:pt idx="0">
                  <c:v>2022</c:v>
                </c:pt>
                <c:pt idx="1">
                  <c:v>Q2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'Patrol Overtime'!$A$5:$A$21</c:f>
              <c:strCache>
                <c:ptCount val="6"/>
                <c:pt idx="0">
                  <c:v>Total Tour Coverage</c:v>
                </c:pt>
                <c:pt idx="1">
                  <c:v>Special Events</c:v>
                </c:pt>
                <c:pt idx="2">
                  <c:v>Arrests and Cases</c:v>
                </c:pt>
                <c:pt idx="3">
                  <c:v>School Guard</c:v>
                </c:pt>
                <c:pt idx="4">
                  <c:v>Reimbursables</c:v>
                </c:pt>
                <c:pt idx="5">
                  <c:v>Training (Instruction)</c:v>
                </c:pt>
              </c:strCache>
            </c:strRef>
          </c:cat>
          <c:val>
            <c:numRef>
              <c:f>'Patrol Overtime'!$G$5:$G$21</c:f>
              <c:numCache>
                <c:formatCode>General</c:formatCode>
                <c:ptCount val="6"/>
                <c:pt idx="0">
                  <c:v>1085</c:v>
                </c:pt>
                <c:pt idx="1">
                  <c:v>189</c:v>
                </c:pt>
                <c:pt idx="2">
                  <c:v>81.5</c:v>
                </c:pt>
                <c:pt idx="3">
                  <c:v>157.5</c:v>
                </c:pt>
                <c:pt idx="4">
                  <c:v>4</c:v>
                </c:pt>
                <c:pt idx="5">
                  <c:v>62.5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C4-49CE-B284-30C0815DD567}"/>
            </c:ext>
          </c:extLst>
        </c:ser>
        <c:ser>
          <c:idx val="6"/>
          <c:order val="6"/>
          <c:tx>
            <c:strRef>
              <c:f>'Patrol Overtime'!$H$2:$H$4</c:f>
              <c:strCache>
                <c:ptCount val="3"/>
                <c:pt idx="0">
                  <c:v>2022</c:v>
                </c:pt>
                <c:pt idx="1">
                  <c:v>Q3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'Patrol Overtime'!$A$5:$A$21</c:f>
              <c:strCache>
                <c:ptCount val="6"/>
                <c:pt idx="0">
                  <c:v>Total Tour Coverage</c:v>
                </c:pt>
                <c:pt idx="1">
                  <c:v>Special Events</c:v>
                </c:pt>
                <c:pt idx="2">
                  <c:v>Arrests and Cases</c:v>
                </c:pt>
                <c:pt idx="3">
                  <c:v>School Guard</c:v>
                </c:pt>
                <c:pt idx="4">
                  <c:v>Reimbursables</c:v>
                </c:pt>
                <c:pt idx="5">
                  <c:v>Training (Instruction)</c:v>
                </c:pt>
              </c:strCache>
            </c:strRef>
          </c:cat>
          <c:val>
            <c:numRef>
              <c:f>'Patrol Overtime'!$H$5:$H$21</c:f>
              <c:numCache>
                <c:formatCode>General</c:formatCode>
                <c:ptCount val="6"/>
                <c:pt idx="0">
                  <c:v>1045.75</c:v>
                </c:pt>
                <c:pt idx="1">
                  <c:v>196.5</c:v>
                </c:pt>
                <c:pt idx="2">
                  <c:v>41.5</c:v>
                </c:pt>
                <c:pt idx="3">
                  <c:v>26</c:v>
                </c:pt>
                <c:pt idx="4">
                  <c:v>16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C4-49CE-B284-30C0815DD567}"/>
            </c:ext>
          </c:extLst>
        </c:ser>
        <c:ser>
          <c:idx val="7"/>
          <c:order val="7"/>
          <c:tx>
            <c:strRef>
              <c:f>'Patrol Overtime'!$I$2:$I$4</c:f>
              <c:strCache>
                <c:ptCount val="3"/>
                <c:pt idx="0">
                  <c:v>2022</c:v>
                </c:pt>
                <c:pt idx="1">
                  <c:v>Q4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'Patrol Overtime'!$A$5:$A$21</c:f>
              <c:strCache>
                <c:ptCount val="6"/>
                <c:pt idx="0">
                  <c:v>Total Tour Coverage</c:v>
                </c:pt>
                <c:pt idx="1">
                  <c:v>Special Events</c:v>
                </c:pt>
                <c:pt idx="2">
                  <c:v>Arrests and Cases</c:v>
                </c:pt>
                <c:pt idx="3">
                  <c:v>School Guard</c:v>
                </c:pt>
                <c:pt idx="4">
                  <c:v>Reimbursables</c:v>
                </c:pt>
                <c:pt idx="5">
                  <c:v>Training (Instruction)</c:v>
                </c:pt>
              </c:strCache>
            </c:strRef>
          </c:cat>
          <c:val>
            <c:numRef>
              <c:f>'Patrol Overtime'!$I$5:$I$21</c:f>
              <c:numCache>
                <c:formatCode>General</c:formatCode>
                <c:ptCount val="6"/>
                <c:pt idx="0">
                  <c:v>1440.75</c:v>
                </c:pt>
                <c:pt idx="1">
                  <c:v>154.75</c:v>
                </c:pt>
                <c:pt idx="2">
                  <c:v>51.75</c:v>
                </c:pt>
                <c:pt idx="3">
                  <c:v>67.25</c:v>
                </c:pt>
                <c:pt idx="4">
                  <c:v>0</c:v>
                </c:pt>
                <c:pt idx="5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C4-49CE-B284-30C0815DD567}"/>
            </c:ext>
          </c:extLst>
        </c:ser>
        <c:ser>
          <c:idx val="8"/>
          <c:order val="8"/>
          <c:tx>
            <c:strRef>
              <c:f>'Patrol Overtime'!$J$2:$J$4</c:f>
              <c:strCache>
                <c:ptCount val="3"/>
                <c:pt idx="0">
                  <c:v>2023</c:v>
                </c:pt>
                <c:pt idx="1">
                  <c:v>Q1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'Patrol Overtime'!$A$5:$A$21</c:f>
              <c:strCache>
                <c:ptCount val="6"/>
                <c:pt idx="0">
                  <c:v>Total Tour Coverage</c:v>
                </c:pt>
                <c:pt idx="1">
                  <c:v>Special Events</c:v>
                </c:pt>
                <c:pt idx="2">
                  <c:v>Arrests and Cases</c:v>
                </c:pt>
                <c:pt idx="3">
                  <c:v>School Guard</c:v>
                </c:pt>
                <c:pt idx="4">
                  <c:v>Reimbursables</c:v>
                </c:pt>
                <c:pt idx="5">
                  <c:v>Training (Instruction)</c:v>
                </c:pt>
              </c:strCache>
            </c:strRef>
          </c:cat>
          <c:val>
            <c:numRef>
              <c:f>'Patrol Overtime'!$J$5:$J$21</c:f>
              <c:numCache>
                <c:formatCode>General</c:formatCode>
                <c:ptCount val="6"/>
                <c:pt idx="0">
                  <c:v>1022.25</c:v>
                </c:pt>
                <c:pt idx="1">
                  <c:v>38</c:v>
                </c:pt>
                <c:pt idx="2">
                  <c:v>21.5</c:v>
                </c:pt>
                <c:pt idx="3">
                  <c:v>44.75</c:v>
                </c:pt>
                <c:pt idx="4">
                  <c:v>458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C4-49CE-B284-30C0815DD567}"/>
            </c:ext>
          </c:extLst>
        </c:ser>
        <c:ser>
          <c:idx val="9"/>
          <c:order val="9"/>
          <c:tx>
            <c:strRef>
              <c:f>'Patrol Overtime'!$K$2:$K$4</c:f>
              <c:strCache>
                <c:ptCount val="3"/>
                <c:pt idx="0">
                  <c:v>2023</c:v>
                </c:pt>
                <c:pt idx="1">
                  <c:v>Q2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'Patrol Overtime'!$A$5:$A$21</c:f>
              <c:strCache>
                <c:ptCount val="6"/>
                <c:pt idx="0">
                  <c:v>Total Tour Coverage</c:v>
                </c:pt>
                <c:pt idx="1">
                  <c:v>Special Events</c:v>
                </c:pt>
                <c:pt idx="2">
                  <c:v>Arrests and Cases</c:v>
                </c:pt>
                <c:pt idx="3">
                  <c:v>School Guard</c:v>
                </c:pt>
                <c:pt idx="4">
                  <c:v>Reimbursables</c:v>
                </c:pt>
                <c:pt idx="5">
                  <c:v>Training (Instruction)</c:v>
                </c:pt>
              </c:strCache>
            </c:strRef>
          </c:cat>
          <c:val>
            <c:numRef>
              <c:f>'Patrol Overtime'!$K$5:$K$21</c:f>
              <c:numCache>
                <c:formatCode>General</c:formatCode>
                <c:ptCount val="6"/>
                <c:pt idx="0">
                  <c:v>745.5</c:v>
                </c:pt>
                <c:pt idx="1">
                  <c:v>186</c:v>
                </c:pt>
                <c:pt idx="2">
                  <c:v>72.5</c:v>
                </c:pt>
                <c:pt idx="3">
                  <c:v>40.5</c:v>
                </c:pt>
                <c:pt idx="4">
                  <c:v>32.5</c:v>
                </c:pt>
                <c:pt idx="5">
                  <c:v>85.5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C4-49CE-B284-30C0815DD567}"/>
            </c:ext>
          </c:extLst>
        </c:ser>
        <c:ser>
          <c:idx val="10"/>
          <c:order val="10"/>
          <c:tx>
            <c:strRef>
              <c:f>'Patrol Overtime'!$L$2:$L$4</c:f>
              <c:strCache>
                <c:ptCount val="3"/>
                <c:pt idx="0">
                  <c:v>2023</c:v>
                </c:pt>
                <c:pt idx="1">
                  <c:v>Q3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'Patrol Overtime'!$A$5:$A$21</c:f>
              <c:strCache>
                <c:ptCount val="6"/>
                <c:pt idx="0">
                  <c:v>Total Tour Coverage</c:v>
                </c:pt>
                <c:pt idx="1">
                  <c:v>Special Events</c:v>
                </c:pt>
                <c:pt idx="2">
                  <c:v>Arrests and Cases</c:v>
                </c:pt>
                <c:pt idx="3">
                  <c:v>School Guard</c:v>
                </c:pt>
                <c:pt idx="4">
                  <c:v>Reimbursables</c:v>
                </c:pt>
                <c:pt idx="5">
                  <c:v>Training (Instruction)</c:v>
                </c:pt>
              </c:strCache>
            </c:strRef>
          </c:cat>
          <c:val>
            <c:numRef>
              <c:f>'Patrol Overtime'!$L$5:$L$21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5-E0C4-49CE-B284-30C0815DD567}"/>
            </c:ext>
          </c:extLst>
        </c:ser>
        <c:ser>
          <c:idx val="11"/>
          <c:order val="11"/>
          <c:tx>
            <c:strRef>
              <c:f>'Patrol Overtime'!$M$2:$M$4</c:f>
              <c:strCache>
                <c:ptCount val="3"/>
                <c:pt idx="0">
                  <c:v>2023</c:v>
                </c:pt>
                <c:pt idx="1">
                  <c:v>Q4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'Patrol Overtime'!$A$5:$A$21</c:f>
              <c:strCache>
                <c:ptCount val="6"/>
                <c:pt idx="0">
                  <c:v>Total Tour Coverage</c:v>
                </c:pt>
                <c:pt idx="1">
                  <c:v>Special Events</c:v>
                </c:pt>
                <c:pt idx="2">
                  <c:v>Arrests and Cases</c:v>
                </c:pt>
                <c:pt idx="3">
                  <c:v>School Guard</c:v>
                </c:pt>
                <c:pt idx="4">
                  <c:v>Reimbursables</c:v>
                </c:pt>
                <c:pt idx="5">
                  <c:v>Training (Instruction)</c:v>
                </c:pt>
              </c:strCache>
            </c:strRef>
          </c:cat>
          <c:val>
            <c:numRef>
              <c:f>'Patrol Overtime'!$M$5:$M$21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6-E0C4-49CE-B284-30C0815DD5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5713071"/>
        <c:axId val="574154799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'Patrol Overtime'!$B$2:$B$4</c15:sqref>
                        </c15:formulaRef>
                      </c:ext>
                    </c:extLst>
                    <c:strCache>
                      <c:ptCount val="3"/>
                      <c:pt idx="0">
                        <c:v>2021</c:v>
                      </c:pt>
                      <c:pt idx="1">
                        <c:v>Q1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'Patrol Overtime'!$A$5:$A$21</c15:sqref>
                        </c15:formulaRef>
                      </c:ext>
                    </c:extLst>
                    <c:strCache>
                      <c:ptCount val="6"/>
                      <c:pt idx="0">
                        <c:v>Total Tour Coverage</c:v>
                      </c:pt>
                      <c:pt idx="1">
                        <c:v>Special Events</c:v>
                      </c:pt>
                      <c:pt idx="2">
                        <c:v>Arrests and Cases</c:v>
                      </c:pt>
                      <c:pt idx="3">
                        <c:v>School Guard</c:v>
                      </c:pt>
                      <c:pt idx="4">
                        <c:v>Reimbursables</c:v>
                      </c:pt>
                      <c:pt idx="5">
                        <c:v>Training (Instruction)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'Patrol Overtime'!$B$5:$B$21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544.5</c:v>
                      </c:pt>
                      <c:pt idx="1">
                        <c:v>8</c:v>
                      </c:pt>
                      <c:pt idx="2">
                        <c:v>29</c:v>
                      </c:pt>
                      <c:pt idx="3">
                        <c:v>51</c:v>
                      </c:pt>
                      <c:pt idx="4">
                        <c:v>0</c:v>
                      </c:pt>
                      <c:pt idx="5">
                        <c:v>41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7-E0C4-49CE-B284-30C0815DD567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'Patrol Overtime'!$C$2:$C$4</c15:sqref>
                        </c15:formulaRef>
                      </c:ext>
                    </c:extLst>
                    <c:strCache>
                      <c:ptCount val="3"/>
                      <c:pt idx="0">
                        <c:v>2021</c:v>
                      </c:pt>
                      <c:pt idx="1">
                        <c:v>Q2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'Patrol Overtime'!$A$5:$A$21</c15:sqref>
                        </c15:formulaRef>
                      </c:ext>
                    </c:extLst>
                    <c:strCache>
                      <c:ptCount val="6"/>
                      <c:pt idx="0">
                        <c:v>Total Tour Coverage</c:v>
                      </c:pt>
                      <c:pt idx="1">
                        <c:v>Special Events</c:v>
                      </c:pt>
                      <c:pt idx="2">
                        <c:v>Arrests and Cases</c:v>
                      </c:pt>
                      <c:pt idx="3">
                        <c:v>School Guard</c:v>
                      </c:pt>
                      <c:pt idx="4">
                        <c:v>Reimbursables</c:v>
                      </c:pt>
                      <c:pt idx="5">
                        <c:v>Training (Instruction)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'Patrol Overtime'!$C$5:$C$21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448</c:v>
                      </c:pt>
                      <c:pt idx="1">
                        <c:v>117.5</c:v>
                      </c:pt>
                      <c:pt idx="2">
                        <c:v>12.5</c:v>
                      </c:pt>
                      <c:pt idx="3">
                        <c:v>57</c:v>
                      </c:pt>
                      <c:pt idx="4">
                        <c:v>67</c:v>
                      </c:pt>
                      <c:pt idx="5">
                        <c:v>92.5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E0C4-49CE-B284-30C0815DD567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'Patrol Overtime'!$D$2:$D$4</c15:sqref>
                        </c15:formulaRef>
                      </c:ext>
                    </c:extLst>
                    <c:strCache>
                      <c:ptCount val="3"/>
                      <c:pt idx="0">
                        <c:v>2021</c:v>
                      </c:pt>
                      <c:pt idx="1">
                        <c:v>Q3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'Patrol Overtime'!$A$5:$A$21</c15:sqref>
                        </c15:formulaRef>
                      </c:ext>
                    </c:extLst>
                    <c:strCache>
                      <c:ptCount val="6"/>
                      <c:pt idx="0">
                        <c:v>Total Tour Coverage</c:v>
                      </c:pt>
                      <c:pt idx="1">
                        <c:v>Special Events</c:v>
                      </c:pt>
                      <c:pt idx="2">
                        <c:v>Arrests and Cases</c:v>
                      </c:pt>
                      <c:pt idx="3">
                        <c:v>School Guard</c:v>
                      </c:pt>
                      <c:pt idx="4">
                        <c:v>Reimbursables</c:v>
                      </c:pt>
                      <c:pt idx="5">
                        <c:v>Training (Instruction)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'Patrol Overtime'!$D$5:$D$21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532</c:v>
                      </c:pt>
                      <c:pt idx="1">
                        <c:v>43</c:v>
                      </c:pt>
                      <c:pt idx="2">
                        <c:v>25.5</c:v>
                      </c:pt>
                      <c:pt idx="3">
                        <c:v>18</c:v>
                      </c:pt>
                      <c:pt idx="4">
                        <c:v>0</c:v>
                      </c:pt>
                      <c:pt idx="5">
                        <c:v>15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E0C4-49CE-B284-30C0815DD567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'Patrol Overtime'!$E$2:$E$4</c15:sqref>
                        </c15:formulaRef>
                      </c:ext>
                    </c:extLst>
                    <c:strCache>
                      <c:ptCount val="3"/>
                      <c:pt idx="0">
                        <c:v>2021</c:v>
                      </c:pt>
                      <c:pt idx="1">
                        <c:v>Q4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'Patrol Overtime'!$A$5:$A$21</c15:sqref>
                        </c15:formulaRef>
                      </c:ext>
                    </c:extLst>
                    <c:strCache>
                      <c:ptCount val="6"/>
                      <c:pt idx="0">
                        <c:v>Total Tour Coverage</c:v>
                      </c:pt>
                      <c:pt idx="1">
                        <c:v>Special Events</c:v>
                      </c:pt>
                      <c:pt idx="2">
                        <c:v>Arrests and Cases</c:v>
                      </c:pt>
                      <c:pt idx="3">
                        <c:v>School Guard</c:v>
                      </c:pt>
                      <c:pt idx="4">
                        <c:v>Reimbursables</c:v>
                      </c:pt>
                      <c:pt idx="5">
                        <c:v>Training (Instruction)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'Patrol Overtime'!$E$5:$E$21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523</c:v>
                      </c:pt>
                      <c:pt idx="1">
                        <c:v>183.5</c:v>
                      </c:pt>
                      <c:pt idx="2">
                        <c:v>29.5</c:v>
                      </c:pt>
                      <c:pt idx="3">
                        <c:v>93.75</c:v>
                      </c:pt>
                      <c:pt idx="4">
                        <c:v>70</c:v>
                      </c:pt>
                      <c:pt idx="5">
                        <c:v>74.5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E0C4-49CE-B284-30C0815DD567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'Patrol Overtime'!$F$2:$F$4</c15:sqref>
                        </c15:formulaRef>
                      </c:ext>
                    </c:extLst>
                    <c:strCache>
                      <c:ptCount val="3"/>
                      <c:pt idx="0">
                        <c:v>2022</c:v>
                      </c:pt>
                      <c:pt idx="1">
                        <c:v>Q1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'Patrol Overtime'!$A$5:$A$21</c15:sqref>
                        </c15:formulaRef>
                      </c:ext>
                    </c:extLst>
                    <c:strCache>
                      <c:ptCount val="6"/>
                      <c:pt idx="0">
                        <c:v>Total Tour Coverage</c:v>
                      </c:pt>
                      <c:pt idx="1">
                        <c:v>Special Events</c:v>
                      </c:pt>
                      <c:pt idx="2">
                        <c:v>Arrests and Cases</c:v>
                      </c:pt>
                      <c:pt idx="3">
                        <c:v>School Guard</c:v>
                      </c:pt>
                      <c:pt idx="4">
                        <c:v>Reimbursables</c:v>
                      </c:pt>
                      <c:pt idx="5">
                        <c:v>Training (Instruction)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'Patrol Overtime'!$F$5:$F$21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816</c:v>
                      </c:pt>
                      <c:pt idx="1">
                        <c:v>8</c:v>
                      </c:pt>
                      <c:pt idx="2">
                        <c:v>28</c:v>
                      </c:pt>
                      <c:pt idx="3">
                        <c:v>79</c:v>
                      </c:pt>
                      <c:pt idx="4">
                        <c:v>0</c:v>
                      </c:pt>
                      <c:pt idx="5">
                        <c:v>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E0C4-49CE-B284-30C0815DD567}"/>
                  </c:ext>
                </c:extLst>
              </c15:ser>
            </c15:filteredBarSeries>
          </c:ext>
        </c:extLst>
      </c:barChart>
      <c:catAx>
        <c:axId val="615713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154799"/>
        <c:crosses val="autoZero"/>
        <c:auto val="1"/>
        <c:lblAlgn val="ctr"/>
        <c:lblOffset val="100"/>
        <c:noMultiLvlLbl val="0"/>
      </c:catAx>
      <c:valAx>
        <c:axId val="574154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5713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6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E58-4E94-A0D7-CE949E9ABD5D}"/>
              </c:ext>
            </c:extLst>
          </c:dPt>
          <c:dPt>
            <c:idx val="1"/>
            <c:bubble3D val="0"/>
            <c:explosion val="2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E58-4E94-A0D7-CE949E9ABD5D}"/>
              </c:ext>
            </c:extLst>
          </c:dPt>
          <c:dPt>
            <c:idx val="2"/>
            <c:bubble3D val="0"/>
            <c:explosion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E58-4E94-A0D7-CE949E9ABD5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'Summary (3)'!$E$2:$E$4</c:f>
              <c:strCache>
                <c:ptCount val="3"/>
                <c:pt idx="0">
                  <c:v>PERSONNEL COVERAGE</c:v>
                </c:pt>
                <c:pt idx="1">
                  <c:v>DEPARTMENT NEEDS</c:v>
                </c:pt>
                <c:pt idx="2">
                  <c:v>REIMBURSABLE </c:v>
                </c:pt>
              </c:strCache>
            </c:strRef>
          </c:cat>
          <c:val>
            <c:numRef>
              <c:f>'Summary (3)'!$F$2:$F$4</c:f>
              <c:numCache>
                <c:formatCode>General</c:formatCode>
                <c:ptCount val="3"/>
                <c:pt idx="0">
                  <c:v>4451.25</c:v>
                </c:pt>
                <c:pt idx="1">
                  <c:v>1923</c:v>
                </c:pt>
                <c:pt idx="2">
                  <c:v>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58-4E94-A0D7-CE949E9ABD5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231047206055769"/>
          <c:y val="0.31769446547245928"/>
          <c:w val="0.22102286127277568"/>
          <c:h val="0.4056729367162438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3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A8A-488E-95C7-067A0FB093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A8A-488E-95C7-067A0FB093D0}"/>
              </c:ext>
            </c:extLst>
          </c:dPt>
          <c:dPt>
            <c:idx val="2"/>
            <c:bubble3D val="0"/>
            <c:explosion val="4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A8A-488E-95C7-067A0FB093D0}"/>
              </c:ext>
            </c:extLst>
          </c:dPt>
          <c:dPt>
            <c:idx val="3"/>
            <c:bubble3D val="0"/>
            <c:explosion val="6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A8A-488E-95C7-067A0FB093D0}"/>
              </c:ext>
            </c:extLst>
          </c:dPt>
          <c:dPt>
            <c:idx val="4"/>
            <c:bubble3D val="0"/>
            <c:explosion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A8A-488E-95C7-067A0FB093D0}"/>
              </c:ext>
            </c:extLst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'Summary (2)'!$A$2:$A$6</c:f>
              <c:strCache>
                <c:ptCount val="5"/>
                <c:pt idx="0">
                  <c:v>Admin Leave Coverage</c:v>
                </c:pt>
                <c:pt idx="1">
                  <c:v>Bereavement Coverage</c:v>
                </c:pt>
                <c:pt idx="2">
                  <c:v>Personal Day Coverage</c:v>
                </c:pt>
                <c:pt idx="3">
                  <c:v>Tour Coverage</c:v>
                </c:pt>
                <c:pt idx="4">
                  <c:v>Sick Coverage</c:v>
                </c:pt>
              </c:strCache>
            </c:strRef>
          </c:cat>
          <c:val>
            <c:numRef>
              <c:f>'Summary (2)'!$B$2:$B$6</c:f>
              <c:numCache>
                <c:formatCode>General</c:formatCode>
                <c:ptCount val="5"/>
                <c:pt idx="0">
                  <c:v>192</c:v>
                </c:pt>
                <c:pt idx="1">
                  <c:v>8</c:v>
                </c:pt>
                <c:pt idx="2">
                  <c:v>352</c:v>
                </c:pt>
                <c:pt idx="3">
                  <c:v>2823.75</c:v>
                </c:pt>
                <c:pt idx="4">
                  <c:v>1075.5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A8A-488E-95C7-067A0FB093D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42F-4C54-84F0-681ECD5647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42F-4C54-84F0-681ECD5647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42F-4C54-84F0-681ECD5647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42F-4C54-84F0-681ECD56475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42F-4C54-84F0-681ECD56475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42F-4C54-84F0-681ECD56475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42F-4C54-84F0-681ECD56475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42F-4C54-84F0-681ECD5647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'Summary (2)'!$C$2:$C$10</c15:sqref>
                  </c15:fullRef>
                </c:ext>
              </c:extLst>
              <c:f>('Summary (2)'!$C$2,'Summary (2)'!$C$4:$C$10)</c:f>
              <c:strCache>
                <c:ptCount val="8"/>
                <c:pt idx="0">
                  <c:v>Case Work</c:v>
                </c:pt>
                <c:pt idx="1">
                  <c:v>Court Security</c:v>
                </c:pt>
                <c:pt idx="2">
                  <c:v>Discovery</c:v>
                </c:pt>
                <c:pt idx="3">
                  <c:v>Field Training</c:v>
                </c:pt>
                <c:pt idx="4">
                  <c:v>Hearing/Trial</c:v>
                </c:pt>
                <c:pt idx="5">
                  <c:v>Prisoner Transport</c:v>
                </c:pt>
                <c:pt idx="6">
                  <c:v>Special Events</c:v>
                </c:pt>
                <c:pt idx="7">
                  <c:v>Training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'Summary (2)'!$D$2:$D$10</c15:sqref>
                  </c15:fullRef>
                </c:ext>
              </c:extLst>
              <c:f>('Summary (2)'!$D$2,'Summary (2)'!$D$4:$D$10)</c:f>
              <c:numCache>
                <c:formatCode>General</c:formatCode>
                <c:ptCount val="8"/>
                <c:pt idx="0">
                  <c:v>379.25</c:v>
                </c:pt>
                <c:pt idx="1">
                  <c:v>168.5</c:v>
                </c:pt>
                <c:pt idx="2">
                  <c:v>14.25</c:v>
                </c:pt>
                <c:pt idx="3">
                  <c:v>34</c:v>
                </c:pt>
                <c:pt idx="4">
                  <c:v>44.5</c:v>
                </c:pt>
                <c:pt idx="5">
                  <c:v>56.5</c:v>
                </c:pt>
                <c:pt idx="6">
                  <c:v>823.25</c:v>
                </c:pt>
                <c:pt idx="7">
                  <c:v>196.75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/>
            </c:ext>
            <c:ext xmlns:c16="http://schemas.microsoft.com/office/drawing/2014/chart" uri="{C3380CC4-5D6E-409C-BE32-E72D297353CC}">
              <c16:uniqueId val="{00000010-D42F-4C54-84F0-681ECD56475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explosion val="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150-4AFD-93F7-782ABE4CC43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150-4AFD-93F7-782ABE4CC4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150-4AFD-93F7-782ABE4CC43B}"/>
              </c:ext>
            </c:extLst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'Summary (3)'!$A$19:$A$21</c:f>
              <c:strCache>
                <c:ptCount val="3"/>
                <c:pt idx="0">
                  <c:v>GTSC Grant</c:v>
                </c:pt>
                <c:pt idx="1">
                  <c:v>OTR Coverage</c:v>
                </c:pt>
                <c:pt idx="2">
                  <c:v>Reimbursables</c:v>
                </c:pt>
              </c:strCache>
            </c:strRef>
          </c:cat>
          <c:val>
            <c:numRef>
              <c:f>'Summary (3)'!$B$19:$B$21</c:f>
              <c:numCache>
                <c:formatCode>General</c:formatCode>
                <c:ptCount val="3"/>
                <c:pt idx="0">
                  <c:v>25</c:v>
                </c:pt>
                <c:pt idx="1">
                  <c:v>54</c:v>
                </c:pt>
                <c:pt idx="2">
                  <c:v>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150-4AFD-93F7-782ABE4CC43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0853665031001563"/>
          <c:y val="0.32396885739512765"/>
          <c:w val="8.4216972878390195E-2"/>
          <c:h val="0.375411425175428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'Patrol Overtime'!$N$10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'Patrol Overtime'!$O$8:$Z$9</c:f>
            </c:multiLvlStrRef>
          </c:cat>
          <c:val>
            <c:numRef>
              <c:f>'Patrol Overtime'!$O$10:$Z$10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08-4F69-8DAA-7BCCF3784DF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42565583"/>
        <c:axId val="972989679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'Patrol Overtime'!$N$11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multiLvlStrRef>
                    <c:extLst>
                      <c:ext uri="{02D57815-91ED-43cb-92C2-25804820EDAC}">
                        <c15:formulaRef>
                          <c15:sqref>'Patrol Overtime'!$O$8:$Z$9</c15:sqref>
                        </c15:formulaRef>
                      </c:ext>
                    </c:extLst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'Patrol Overtime'!$O$11:$Z$11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7308-4F69-8DAA-7BCCF3784DFB}"/>
                  </c:ext>
                </c:extLst>
              </c15:ser>
            </c15:filteredLineSeries>
          </c:ext>
        </c:extLst>
      </c:lineChart>
      <c:catAx>
        <c:axId val="942565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2989679"/>
        <c:crosses val="autoZero"/>
        <c:auto val="1"/>
        <c:lblAlgn val="ctr"/>
        <c:lblOffset val="100"/>
        <c:noMultiLvlLbl val="0"/>
      </c:catAx>
      <c:valAx>
        <c:axId val="972989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5655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59D05B-6DC4-4293-AF86-9C2577D4A5C2}" type="datetimeFigureOut">
              <a:rPr lang="en-US" smtClean="0"/>
              <a:t>8/14/2023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3A7540-1AF8-4BC1-A22D-ECD5EAF46A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30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428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807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239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034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516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5140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Advanced Resources for Community Policing and Officer Well-Being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845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4148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Saved $117K in Base Salary</a:t>
            </a:r>
          </a:p>
          <a:p>
            <a:r>
              <a:rPr lang="en-US" dirty="0"/>
              <a:t>OT Avg. Rate: $92 / hr.</a:t>
            </a:r>
          </a:p>
          <a:p>
            <a:r>
              <a:rPr lang="en-US" dirty="0"/>
              <a:t>OT Rates range from $59 - $106 / </a:t>
            </a:r>
            <a:r>
              <a:rPr lang="en-US" dirty="0" err="1"/>
              <a:t>hr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380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Saved $117K in Base Salary</a:t>
            </a:r>
          </a:p>
          <a:p>
            <a:r>
              <a:rPr lang="en-US" dirty="0"/>
              <a:t>OT Avg. Rate: $92 / hr.</a:t>
            </a:r>
          </a:p>
          <a:p>
            <a:r>
              <a:rPr lang="en-US" dirty="0"/>
              <a:t>OT Rates range from $59 - $106 / </a:t>
            </a:r>
            <a:r>
              <a:rPr lang="en-US" dirty="0" err="1"/>
              <a:t>hr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590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Admin Leave: Not really leave</a:t>
            </a:r>
          </a:p>
          <a:p>
            <a:r>
              <a:rPr lang="en-US" dirty="0"/>
              <a:t>Case Work: Either Det or Officer</a:t>
            </a:r>
          </a:p>
          <a:p>
            <a:r>
              <a:rPr lang="en-US"/>
              <a:t>OTR: Not really pai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202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8009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4098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2688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161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2563 – 1923 = 640 </a:t>
            </a:r>
            <a:r>
              <a:rPr lang="en-US" dirty="0" err="1"/>
              <a:t>hrs</a:t>
            </a:r>
            <a:r>
              <a:rPr lang="en-US" dirty="0"/>
              <a:t> or 80 shifts.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9026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953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734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7119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1070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473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193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824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7210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722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9495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579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Touching ALL P&amp;P</a:t>
            </a:r>
          </a:p>
          <a:p>
            <a:r>
              <a:rPr lang="en-US" dirty="0"/>
              <a:t>Timeline that is almost certainly to be extended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770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531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48700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38249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174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10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825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80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760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643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A7540-1AF8-4BC1-A22D-ECD5EAF46A7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75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5491-461B-470D-AF7A-AE300C9EA3E9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41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EDF7-9D25-4E3B-8F52-7372179A5C67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0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D129-DA0D-4F66-BD53-94ECBB4E2AF1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37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C154-8C85-4E43-91D7-2691C02C1881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58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5CB1-E59C-4574-9016-6C3D1B993F32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72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8168-F820-4982-82C1-1EC0CD5A862F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2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9037-D4F6-4BE3-8B7E-B8B63B273C13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7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B31E-92C6-4F01-8012-DF3B13811072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8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DDA6-635D-4E0E-886E-340B8F005782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64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349-3495-4D64-961E-4FA8A70A1726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68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291B-DFD8-488A-9CD0-AC8F48FF7D43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97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26A076-7027-4E6F-BE8B-4A919DD1356E}" type="datetime1">
              <a:rPr lang="en-US" smtClean="0"/>
              <a:t>8/14/2023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552A657C-B9BD-47DD-917E-ECF52B6437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14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E6622-843C-4DE7-80AC-D9E78ACC5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688336"/>
          </a:xfrm>
        </p:spPr>
        <p:txBody>
          <a:bodyPr>
            <a:normAutofit/>
          </a:bodyPr>
          <a:lstStyle/>
          <a:p>
            <a:r>
              <a:rPr lang="en-US" dirty="0"/>
              <a:t>Police Department Quarterly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F0E89F-C482-455B-8D46-D17D55365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306824"/>
            <a:ext cx="7315200" cy="12778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Q1 2023</a:t>
            </a:r>
          </a:p>
          <a:p>
            <a:r>
              <a:rPr lang="en-US" dirty="0"/>
              <a:t>Pleasantville Board of Trustees Meeting</a:t>
            </a:r>
          </a:p>
          <a:p>
            <a:r>
              <a:rPr lang="en-US" dirty="0"/>
              <a:t>April 24,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DC723-F9F6-4D32-90D3-183A916EC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28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07F3-CF6C-424A-93E6-4793AF81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Personnel and Staffing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66FB-37C3-43A1-9947-0AD436F2D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lvl="1" indent="0">
              <a:buNone/>
            </a:pPr>
            <a:endParaRPr lang="en-US" sz="2400" b="1" dirty="0"/>
          </a:p>
          <a:p>
            <a:r>
              <a:rPr lang="en-US" sz="2400" b="1" dirty="0"/>
              <a:t>We are currently in the final stages of the hiring process to fill our second Community Service Worker position and hope to present a candidate for the Board’s approval shortly.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966B2D-A2A0-436C-99D4-D1DE32896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89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07F3-CF6C-424A-93E6-4793AF81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Personnel and Staffing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66FB-37C3-43A1-9947-0AD436F2D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lvl="1" indent="0">
              <a:buNone/>
            </a:pPr>
            <a:endParaRPr lang="en-US" sz="2400" b="1" dirty="0"/>
          </a:p>
          <a:p>
            <a:pPr marL="502920" lvl="1" indent="0">
              <a:buNone/>
            </a:pPr>
            <a:r>
              <a:rPr lang="en-US" sz="2400" b="1" dirty="0"/>
              <a:t>On pace to be fully staffed with School Guards for the start of the school year.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2738E9-3F64-4982-A490-D9E0FED4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287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07F3-CF6C-424A-93E6-4793AF81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66FB-37C3-43A1-9947-0AD436F2D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/>
              <a:t>April</a:t>
            </a:r>
          </a:p>
          <a:p>
            <a:endParaRPr lang="en-US" sz="2400" b="1" dirty="0"/>
          </a:p>
          <a:p>
            <a:r>
              <a:rPr lang="en-US" sz="2400" b="1" dirty="0"/>
              <a:t>Supervisor School: Sgt. Leone</a:t>
            </a:r>
          </a:p>
          <a:p>
            <a:endParaRPr lang="en-US" sz="2400" b="1" dirty="0"/>
          </a:p>
          <a:p>
            <a:r>
              <a:rPr lang="en-US" sz="2400" b="1" dirty="0"/>
              <a:t>NY State Accreditation Assessor: Sgt. Byrwa</a:t>
            </a:r>
          </a:p>
          <a:p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3E97FD-A1F7-43A7-946F-16E5B77DD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3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07F3-CF6C-424A-93E6-4793AF81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66FB-37C3-43A1-9947-0AD436F2D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/>
              <a:t>May</a:t>
            </a:r>
          </a:p>
          <a:p>
            <a:endParaRPr lang="en-US" sz="2400" b="1" u="sng" dirty="0"/>
          </a:p>
          <a:p>
            <a:r>
              <a:rPr lang="en-US" sz="2400" b="1" dirty="0"/>
              <a:t>Bi-Annual Firearms Recertification</a:t>
            </a:r>
          </a:p>
          <a:p>
            <a:endParaRPr lang="en-US" sz="2400" b="1" dirty="0"/>
          </a:p>
          <a:p>
            <a:r>
              <a:rPr lang="en-US" sz="2400" b="1" dirty="0"/>
              <a:t>Active Threat Integrated Response: Lt. Wollman</a:t>
            </a:r>
          </a:p>
          <a:p>
            <a:endParaRPr lang="en-US" sz="2400" b="1" dirty="0"/>
          </a:p>
          <a:p>
            <a:r>
              <a:rPr lang="en-US" sz="2400" b="1" dirty="0"/>
              <a:t>Active Shooter / RTF Training: Lt. Wollman &amp; PO Alonzo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3E97FD-A1F7-43A7-946F-16E5B77DD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740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07F3-CF6C-424A-93E6-4793AF81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66FB-37C3-43A1-9947-0AD436F2D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/>
              <a:t>May</a:t>
            </a:r>
          </a:p>
          <a:p>
            <a:endParaRPr lang="en-US" sz="2400" b="1" u="sng" dirty="0"/>
          </a:p>
          <a:p>
            <a:r>
              <a:rPr lang="en-US" sz="2400" b="1" dirty="0"/>
              <a:t>911 Diversion Training: PO Burns</a:t>
            </a:r>
          </a:p>
          <a:p>
            <a:endParaRPr lang="en-US" sz="2400" b="1" dirty="0"/>
          </a:p>
          <a:p>
            <a:r>
              <a:rPr lang="en-US" sz="2400" b="1" dirty="0"/>
              <a:t>Sexual Assault Investigations: Det. Chiarlitti</a:t>
            </a:r>
          </a:p>
          <a:p>
            <a:endParaRPr lang="en-US" sz="2400" b="1" dirty="0"/>
          </a:p>
          <a:p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3E97FD-A1F7-43A7-946F-16E5B77DD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68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07F3-CF6C-424A-93E6-4793AF81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66FB-37C3-43A1-9947-0AD436F2D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/>
              <a:t>June</a:t>
            </a:r>
          </a:p>
          <a:p>
            <a:endParaRPr lang="en-US" sz="2400" b="1" u="sng" dirty="0"/>
          </a:p>
          <a:p>
            <a:r>
              <a:rPr lang="en-US" sz="2400" b="1" dirty="0"/>
              <a:t>Drive to Survive: Det. Smith and PO Casale</a:t>
            </a:r>
          </a:p>
          <a:p>
            <a:endParaRPr lang="en-US" sz="2400" b="1" dirty="0"/>
          </a:p>
          <a:p>
            <a:r>
              <a:rPr lang="en-US" sz="2400" b="1" dirty="0"/>
              <a:t>Active Shooter / RTF Drill: Lt. Wollman &amp; Det. Sgt. Zane</a:t>
            </a:r>
          </a:p>
          <a:p>
            <a:endParaRPr lang="en-US" sz="2400" b="1" dirty="0"/>
          </a:p>
          <a:p>
            <a:r>
              <a:rPr lang="en-US" sz="2400" b="1" dirty="0"/>
              <a:t>“I’m Human” Training: Sgt. Holly and PO Casale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3E97FD-A1F7-43A7-946F-16E5B77DD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87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41A27-28AB-4348-8895-7B58B1130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Overtime: </a:t>
            </a:r>
            <a:br>
              <a:rPr lang="en-US" dirty="0"/>
            </a:br>
            <a:r>
              <a:rPr lang="en-US" dirty="0"/>
              <a:t>FY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45BAF-A2D2-4ADF-8CA1-59D530156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The amount of Overtime we pay out is a factor of many variables.</a:t>
            </a:r>
          </a:p>
          <a:p>
            <a:endParaRPr lang="en-US" sz="2400" b="1" dirty="0"/>
          </a:p>
          <a:p>
            <a:r>
              <a:rPr lang="en-US" sz="2400" b="1" dirty="0"/>
              <a:t>Department Needs</a:t>
            </a:r>
          </a:p>
          <a:p>
            <a:r>
              <a:rPr lang="en-US" sz="2400" b="1" dirty="0"/>
              <a:t>Staffing and Assignments</a:t>
            </a:r>
          </a:p>
          <a:p>
            <a:r>
              <a:rPr lang="en-US" sz="2400" b="1" dirty="0"/>
              <a:t>Opportunities</a:t>
            </a:r>
          </a:p>
          <a:p>
            <a:r>
              <a:rPr lang="en-US" sz="2400" b="1" dirty="0"/>
              <a:t>Grants and Reimbursables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31475-DFFF-4E68-84D2-BB098F77F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05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C5DC2-F8B8-435A-AE83-EB684D1D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Overtime: </a:t>
            </a:r>
            <a:br>
              <a:rPr lang="en-US" dirty="0"/>
            </a:br>
            <a:r>
              <a:rPr lang="en-US" dirty="0"/>
              <a:t>FY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1D766-CE80-443B-B06A-9C9D72E0D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4" y="1123837"/>
            <a:ext cx="6914965" cy="4957367"/>
          </a:xfrm>
        </p:spPr>
        <p:txBody>
          <a:bodyPr>
            <a:normAutofit/>
          </a:bodyPr>
          <a:lstStyle/>
          <a:p>
            <a:r>
              <a:rPr lang="en-US" sz="2400" b="1" dirty="0"/>
              <a:t>Total Payroll Budget: $2,358,347.</a:t>
            </a:r>
          </a:p>
          <a:p>
            <a:r>
              <a:rPr lang="en-US" sz="2400" b="1" dirty="0"/>
              <a:t>Total Payroll Expenditures: $2,241,003.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Difference: $117,344.</a:t>
            </a:r>
          </a:p>
          <a:p>
            <a:endParaRPr lang="en-US" sz="2400" b="1" dirty="0"/>
          </a:p>
          <a:p>
            <a:r>
              <a:rPr lang="en-US" sz="2400" b="1" dirty="0"/>
              <a:t>Original OT Budget: $375,000.</a:t>
            </a:r>
          </a:p>
          <a:p>
            <a:r>
              <a:rPr lang="en-US" sz="2400" b="1" dirty="0"/>
              <a:t>Expenditures: $636,775.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Difference: $261,775.</a:t>
            </a:r>
          </a:p>
          <a:p>
            <a:endParaRPr lang="en-US" sz="2400" b="1" dirty="0"/>
          </a:p>
          <a:p>
            <a:r>
              <a:rPr lang="en-US" sz="2400" b="1" dirty="0"/>
              <a:t>Percentage of Payroll: ~27%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2D1E8-83D3-4F2A-AFD9-D4B114D13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391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C5DC2-F8B8-435A-AE83-EB684D1D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Overtime: </a:t>
            </a:r>
            <a:br>
              <a:rPr lang="en-US" dirty="0"/>
            </a:br>
            <a:r>
              <a:rPr lang="en-US" dirty="0"/>
              <a:t>FY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1D766-CE80-443B-B06A-9C9D72E0D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440" y="1580225"/>
            <a:ext cx="7394359" cy="3977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sz="2400" b="1" dirty="0"/>
              <a:t>OT Expenditures: $636,775.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Total OT Hours: 6911</a:t>
            </a:r>
          </a:p>
          <a:p>
            <a:endParaRPr lang="en-US" sz="2400" b="1" dirty="0"/>
          </a:p>
          <a:p>
            <a:r>
              <a:rPr lang="en-US" sz="2400" b="1" dirty="0"/>
              <a:t>Average OT Rate: $92/hr.</a:t>
            </a:r>
          </a:p>
          <a:p>
            <a:endParaRPr lang="en-US" sz="2400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2D1E8-83D3-4F2A-AFD9-D4B114D13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64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1CF7F-18C6-4363-AE02-BD465DBC0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Overtime 2023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C640AC4-4E61-4BA5-971F-188ACC5509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51067" y="944274"/>
            <a:ext cx="8087558" cy="507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770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07F3-CF6C-424A-93E6-4793AF81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Calls for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66FB-37C3-43A1-9947-0AD436F2D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41402"/>
            <a:ext cx="6281873" cy="6466788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1089 Calls for Service this Quarter </a:t>
            </a:r>
            <a:r>
              <a:rPr lang="en-US" sz="2400" b="1" dirty="0"/>
              <a:t>(down from 1059), </a:t>
            </a:r>
            <a:r>
              <a:rPr lang="en-US" sz="2400" b="1" dirty="0">
                <a:solidFill>
                  <a:srgbClr val="0070C0"/>
                </a:solidFill>
              </a:rPr>
              <a:t>including</a:t>
            </a:r>
            <a:r>
              <a:rPr lang="en-US" sz="2400" b="1" dirty="0"/>
              <a:t>:</a:t>
            </a:r>
          </a:p>
          <a:p>
            <a:pPr marL="0" indent="0">
              <a:buNone/>
            </a:pPr>
            <a:endParaRPr lang="en-US" b="1" dirty="0"/>
          </a:p>
          <a:p>
            <a:pPr lvl="1"/>
            <a:r>
              <a:rPr lang="en-US" sz="2400" b="1" dirty="0">
                <a:solidFill>
                  <a:srgbClr val="0070C0"/>
                </a:solidFill>
              </a:rPr>
              <a:t>Aided Calls: 93 </a:t>
            </a:r>
            <a:r>
              <a:rPr lang="en-US" sz="2400" b="1" dirty="0">
                <a:solidFill>
                  <a:schemeClr val="tx1"/>
                </a:solidFill>
              </a:rPr>
              <a:t>(98)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</a:rPr>
              <a:t>Alarm response: 31 </a:t>
            </a:r>
            <a:r>
              <a:rPr lang="en-US" sz="2400" b="1" dirty="0">
                <a:solidFill>
                  <a:schemeClr val="tx1"/>
                </a:solidFill>
              </a:rPr>
              <a:t>(36)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</a:rPr>
              <a:t>Auto Accident (Prop. Damage): 39 </a:t>
            </a:r>
            <a:r>
              <a:rPr lang="en-US" sz="2400" b="1" dirty="0">
                <a:solidFill>
                  <a:schemeClr val="tx1"/>
                </a:solidFill>
              </a:rPr>
              <a:t>(27)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</a:rPr>
              <a:t>Auto Accident (Pers. Injury): 2 </a:t>
            </a:r>
            <a:r>
              <a:rPr lang="en-US" sz="2400" b="1" dirty="0">
                <a:solidFill>
                  <a:schemeClr val="tx1"/>
                </a:solidFill>
              </a:rPr>
              <a:t>(4)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</a:rPr>
              <a:t>Disturbance: 25 </a:t>
            </a:r>
            <a:r>
              <a:rPr lang="en-US" sz="2400" b="1" dirty="0">
                <a:solidFill>
                  <a:schemeClr val="tx1"/>
                </a:solidFill>
              </a:rPr>
              <a:t>(11)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</a:rPr>
              <a:t>Domestic Dispute: 10 </a:t>
            </a:r>
            <a:r>
              <a:rPr lang="en-US" sz="2400" b="1" dirty="0">
                <a:solidFill>
                  <a:schemeClr val="tx1"/>
                </a:solidFill>
              </a:rPr>
              <a:t>(10)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</a:rPr>
              <a:t>Driving Complaint: 11 </a:t>
            </a:r>
            <a:r>
              <a:rPr lang="en-US" sz="2400" b="1" dirty="0">
                <a:solidFill>
                  <a:schemeClr val="tx1"/>
                </a:solidFill>
              </a:rPr>
              <a:t>(7)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</a:rPr>
              <a:t>Emotionally Disturbed Person: 8 </a:t>
            </a:r>
            <a:r>
              <a:rPr lang="en-US" sz="2400" b="1" dirty="0">
                <a:solidFill>
                  <a:schemeClr val="tx1"/>
                </a:solidFill>
              </a:rPr>
              <a:t>(1)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</a:rPr>
              <a:t>Hazardous Conditions: 28 </a:t>
            </a:r>
            <a:r>
              <a:rPr lang="en-US" sz="2400" b="1" dirty="0">
                <a:solidFill>
                  <a:schemeClr val="tx1"/>
                </a:solidFill>
              </a:rPr>
              <a:t>(34)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</a:rPr>
              <a:t>Location Check: 1 </a:t>
            </a:r>
            <a:r>
              <a:rPr lang="en-US" sz="2400" b="1" dirty="0">
                <a:solidFill>
                  <a:schemeClr val="tx1"/>
                </a:solidFill>
              </a:rPr>
              <a:t>(1)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</a:rPr>
              <a:t>Noise Complaint: 33 </a:t>
            </a:r>
            <a:r>
              <a:rPr lang="en-US" sz="2400" b="1" dirty="0">
                <a:solidFill>
                  <a:schemeClr val="tx1"/>
                </a:solidFill>
              </a:rPr>
              <a:t>(4)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</a:rPr>
              <a:t>Suspicious Person: 26 </a:t>
            </a:r>
            <a:r>
              <a:rPr lang="en-US" sz="2400" b="1" dirty="0">
                <a:solidFill>
                  <a:schemeClr val="tx1"/>
                </a:solidFill>
              </a:rPr>
              <a:t>(15)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</a:rPr>
              <a:t>Suspicious Auto: 5 </a:t>
            </a:r>
            <a:r>
              <a:rPr lang="en-US" sz="2400" b="1" dirty="0">
                <a:solidFill>
                  <a:schemeClr val="tx1"/>
                </a:solidFill>
              </a:rPr>
              <a:t>(11)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</a:rPr>
              <a:t>Welfare Check: 36 </a:t>
            </a:r>
            <a:r>
              <a:rPr lang="en-US" sz="2400" b="1" dirty="0">
                <a:solidFill>
                  <a:schemeClr val="tx1"/>
                </a:solidFill>
              </a:rPr>
              <a:t>(23)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0CB8C4-2D7C-43C8-BD9B-E53A9DA84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9254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CA593-49E5-4B4A-BBF5-0AF781C49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Overtime Categories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A1955F3-927C-44EA-9924-0D7E91EEF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399360"/>
              </p:ext>
            </p:extLst>
          </p:nvPr>
        </p:nvGraphicFramePr>
        <p:xfrm>
          <a:off x="3524435" y="1253331"/>
          <a:ext cx="784711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0766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A022A-3EF2-42A5-AD39-7794C5631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Personnel Coverage: 4451 </a:t>
            </a:r>
            <a:r>
              <a:rPr lang="en-US" dirty="0" err="1"/>
              <a:t>hrs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B54DA-2D37-4A2C-9413-3CAFD616F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7E99C6E-FBC3-4631-9E72-4FD6A7B1F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65426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3964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97E63-7744-485A-ABEA-C3A70CDE2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Needs:</a:t>
            </a:r>
            <a:br>
              <a:rPr lang="en-US" dirty="0"/>
            </a:br>
            <a:r>
              <a:rPr lang="en-US" dirty="0"/>
              <a:t>1717 hrs.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4BF6A-0D94-47F4-B287-5456729F1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677A92B-F928-426C-B933-476E8DC2F5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077822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5994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08F05-2CE0-430F-BFB7-30428473A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10% of Payroll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73DE1-B8C4-4F44-85BE-1A0B419CC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2808" y="1056443"/>
            <a:ext cx="7420992" cy="5486399"/>
          </a:xfrm>
        </p:spPr>
        <p:txBody>
          <a:bodyPr numCol="2">
            <a:normAutofit fontScale="85000" lnSpcReduction="20000"/>
          </a:bodyPr>
          <a:lstStyle/>
          <a:p>
            <a:r>
              <a:rPr lang="en-US" sz="2600" b="1" dirty="0"/>
              <a:t>10% of Payroll: 	$235,834.</a:t>
            </a:r>
          </a:p>
          <a:p>
            <a:endParaRPr lang="en-US" sz="2600" b="1" dirty="0"/>
          </a:p>
          <a:p>
            <a:r>
              <a:rPr lang="en-US" sz="2600" b="1" dirty="0"/>
              <a:t>Avg. OT Rate:$92.00 					</a:t>
            </a:r>
          </a:p>
          <a:p>
            <a:endParaRPr lang="en-US" sz="2600" b="1" dirty="0">
              <a:solidFill>
                <a:srgbClr val="FF0000"/>
              </a:solidFill>
            </a:endParaRPr>
          </a:p>
          <a:p>
            <a:endParaRPr lang="en-US" sz="2600" b="1" dirty="0">
              <a:solidFill>
                <a:srgbClr val="FF0000"/>
              </a:solidFill>
            </a:endParaRPr>
          </a:p>
          <a:p>
            <a:endParaRPr lang="en-US" sz="2600" b="1" dirty="0">
              <a:solidFill>
                <a:srgbClr val="FF0000"/>
              </a:solidFill>
            </a:endParaRPr>
          </a:p>
          <a:p>
            <a:pPr lvl="1"/>
            <a:endParaRPr lang="en-US" sz="2600" b="1" dirty="0">
              <a:solidFill>
                <a:srgbClr val="FF0000"/>
              </a:solidFill>
            </a:endParaRPr>
          </a:p>
          <a:p>
            <a:endParaRPr lang="en-US" sz="2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FF0000"/>
                </a:solidFill>
              </a:rPr>
              <a:t>2563 hrs. </a:t>
            </a:r>
            <a:r>
              <a:rPr lang="en-US" sz="2600" b="1" dirty="0"/>
              <a:t>of Potential OT</a:t>
            </a:r>
          </a:p>
          <a:p>
            <a:pPr marL="0" indent="0">
              <a:buNone/>
            </a:pPr>
            <a:endParaRPr lang="en-US" sz="2600" b="1" dirty="0"/>
          </a:p>
          <a:p>
            <a:pPr marL="0" indent="0">
              <a:buNone/>
            </a:pPr>
            <a:endParaRPr lang="en-US" sz="2600" b="1" dirty="0"/>
          </a:p>
          <a:p>
            <a:pPr marL="0" indent="0">
              <a:buNone/>
            </a:pPr>
            <a:r>
              <a:rPr lang="en-US" sz="2600" b="1" u="sng" dirty="0"/>
              <a:t>Department Needs</a:t>
            </a:r>
            <a:r>
              <a:rPr lang="en-US" sz="2600" b="1" dirty="0"/>
              <a:t>:</a:t>
            </a:r>
          </a:p>
          <a:p>
            <a:pPr marL="0" indent="0">
              <a:buNone/>
            </a:pPr>
            <a:r>
              <a:rPr lang="en-US" sz="2600" b="1" dirty="0"/>
              <a:t>	Case Investigation</a:t>
            </a:r>
          </a:p>
          <a:p>
            <a:pPr marL="0" indent="0">
              <a:buNone/>
            </a:pPr>
            <a:r>
              <a:rPr lang="en-US" sz="2600" b="1" dirty="0"/>
              <a:t>	Court Security</a:t>
            </a:r>
          </a:p>
          <a:p>
            <a:pPr marL="0" indent="0">
              <a:buNone/>
            </a:pPr>
            <a:r>
              <a:rPr lang="en-US" sz="2600" b="1" dirty="0"/>
              <a:t>	Discovery</a:t>
            </a:r>
          </a:p>
          <a:p>
            <a:pPr marL="0" indent="0">
              <a:buNone/>
            </a:pPr>
            <a:r>
              <a:rPr lang="en-US" sz="2600" b="1" dirty="0"/>
              <a:t>	Field Training</a:t>
            </a:r>
          </a:p>
          <a:p>
            <a:pPr marL="0" indent="0">
              <a:buNone/>
            </a:pPr>
            <a:r>
              <a:rPr lang="en-US" sz="2600" b="1" dirty="0"/>
              <a:t>	Hearings / Trials</a:t>
            </a:r>
          </a:p>
          <a:p>
            <a:pPr marL="0" indent="0">
              <a:buNone/>
            </a:pPr>
            <a:r>
              <a:rPr lang="en-US" sz="2600" b="1" dirty="0"/>
              <a:t>	Prisoner Transport</a:t>
            </a:r>
          </a:p>
          <a:p>
            <a:pPr marL="0" indent="0">
              <a:buNone/>
            </a:pPr>
            <a:r>
              <a:rPr lang="en-US" sz="2600" b="1" dirty="0"/>
              <a:t>	School Guard Coverage</a:t>
            </a:r>
          </a:p>
          <a:p>
            <a:pPr marL="0" indent="0">
              <a:buNone/>
            </a:pPr>
            <a:r>
              <a:rPr lang="en-US" sz="2600" b="1" dirty="0"/>
              <a:t>	Special Events </a:t>
            </a:r>
          </a:p>
          <a:p>
            <a:pPr marL="0" indent="0">
              <a:buNone/>
            </a:pPr>
            <a:r>
              <a:rPr lang="en-US" sz="2600" b="1" dirty="0"/>
              <a:t>	Training					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FF0000"/>
                </a:solidFill>
              </a:rPr>
              <a:t>1923 hrs. </a:t>
            </a:r>
            <a:r>
              <a:rPr lang="en-US" sz="2600" b="1" dirty="0"/>
              <a:t>in 2023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04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E4616-BD17-490B-B348-0CF5B6B7A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Reimbursable: 537 hrs.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95656E7-C8F8-4825-829E-FC78CCEF44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131159"/>
              </p:ext>
            </p:extLst>
          </p:nvPr>
        </p:nvGraphicFramePr>
        <p:xfrm>
          <a:off x="3666476" y="1253331"/>
          <a:ext cx="783824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7681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46989-0CE5-4826-864C-75327618D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Personnel Changes – FY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845B8-8EF3-483E-8654-682E27466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 Hired and/or Came off Field Training</a:t>
            </a:r>
          </a:p>
          <a:p>
            <a:pPr lvl="1"/>
            <a:r>
              <a:rPr lang="en-US" sz="2000" b="1" dirty="0"/>
              <a:t>One in June</a:t>
            </a:r>
          </a:p>
          <a:p>
            <a:pPr lvl="1"/>
            <a:r>
              <a:rPr lang="en-US" sz="2000" b="1" dirty="0"/>
              <a:t>Two in March</a:t>
            </a:r>
          </a:p>
          <a:p>
            <a:pPr lvl="1"/>
            <a:endParaRPr lang="en-US" sz="2000" b="1" dirty="0"/>
          </a:p>
          <a:p>
            <a:r>
              <a:rPr lang="en-US" b="1" dirty="0"/>
              <a:t>One Sergeant promoted to Lieutenant</a:t>
            </a:r>
          </a:p>
          <a:p>
            <a:pPr lvl="1"/>
            <a:r>
              <a:rPr lang="en-US" sz="2000" b="1" dirty="0"/>
              <a:t>July</a:t>
            </a:r>
          </a:p>
          <a:p>
            <a:pPr lvl="1"/>
            <a:endParaRPr lang="en-US" sz="2000" b="1" dirty="0"/>
          </a:p>
          <a:p>
            <a:r>
              <a:rPr lang="en-US" b="1" dirty="0"/>
              <a:t>Two Retirements </a:t>
            </a:r>
          </a:p>
          <a:p>
            <a:pPr lvl="1"/>
            <a:r>
              <a:rPr lang="en-US" sz="2000" b="1" dirty="0"/>
              <a:t>Woods and Garcia (effective December and January)</a:t>
            </a:r>
          </a:p>
          <a:p>
            <a:pPr lvl="1"/>
            <a:endParaRPr lang="en-US" sz="2000" b="1" dirty="0"/>
          </a:p>
          <a:p>
            <a:r>
              <a:rPr lang="en-US" b="1" dirty="0"/>
              <a:t>Two Patrol assigned to Detective</a:t>
            </a:r>
          </a:p>
          <a:p>
            <a:pPr lvl="1"/>
            <a:r>
              <a:rPr lang="en-US" sz="2000" b="1" dirty="0"/>
              <a:t>Smith: September</a:t>
            </a:r>
          </a:p>
          <a:p>
            <a:pPr lvl="1"/>
            <a:r>
              <a:rPr lang="en-US" sz="2000" b="1" dirty="0"/>
              <a:t>Zane: May</a:t>
            </a:r>
          </a:p>
        </p:txBody>
      </p:sp>
    </p:spTree>
    <p:extLst>
      <p:ext uri="{BB962C8B-B14F-4D97-AF65-F5344CB8AC3E}">
        <p14:creationId xmlns:p14="http://schemas.microsoft.com/office/powerpoint/2010/main" val="22588885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E16C2-83A5-40E3-831C-6EB5DB319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PPD Yearly Schedule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A8A618C-B4B3-4323-B8DE-88A37FCD84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04659" y="497151"/>
            <a:ext cx="5595783" cy="615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063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1740E-F28D-42BB-92C0-C1E92544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Schedule – Full Complement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087DDE-D7A7-4C6E-8CDF-D89A9EE366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30966" y="1373682"/>
            <a:ext cx="811142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5124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13165-DB83-4113-A30E-E4498C850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Yearly Overview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46D53BA-A2AE-4A99-857C-43889148A6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68822" y="815829"/>
            <a:ext cx="7954393" cy="522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719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4A5BF-880C-49F5-A725-762F1B50A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2023 – No Vacation Relief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3F6A6E4-9DB6-4CAD-AF58-C8A5BAB423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66478" y="1253331"/>
            <a:ext cx="789794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72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8CE2-0367-4937-9BCB-CDCD60E2B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Patrol Activity Comparison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B27CBE-1D86-43A3-9B41-749F6C71E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5BA718C-6E3B-47D9-A0CF-FCB918A0F81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74495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474E7-33E3-4942-9AAB-72142947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2023 – Vacation Relief Added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0446D67-B8A7-4987-93AC-9320EACDD9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7701" y="861134"/>
            <a:ext cx="8078680" cy="529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9759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3B03B-3B04-420B-9B9F-2AF2AFC83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Overtime Drivers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0EBA588-50F0-4D6B-B9E4-754140F053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33313" y="1155206"/>
            <a:ext cx="8198692" cy="453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4310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5E37D-3445-4005-8B08-650475585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Q4 2022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D15D361-D567-4359-838E-FA439ECA0C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06680" y="1162368"/>
            <a:ext cx="8244177" cy="457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636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07F3-CF6C-424A-93E6-4793AF81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Staffing and Overtime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66FB-37C3-43A1-9947-0AD436F2D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lvl="1" indent="0">
              <a:buNone/>
            </a:pPr>
            <a:endParaRPr lang="en-US" sz="2400" b="1" dirty="0"/>
          </a:p>
          <a:p>
            <a:pPr marL="502920" lvl="1" indent="0">
              <a:buNone/>
            </a:pPr>
            <a:endParaRPr lang="en-US" sz="2400" b="1" dirty="0"/>
          </a:p>
          <a:p>
            <a:pPr lvl="1"/>
            <a:endParaRPr lang="en-US" sz="2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4D716-A8AC-4F2D-8F0D-CEE585309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33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E72A05A-9514-4001-92AC-8F3E72D1A9BC}"/>
              </a:ext>
            </a:extLst>
          </p:cNvPr>
          <p:cNvGraphicFramePr>
            <a:graphicFrameLocks/>
          </p:cNvGraphicFramePr>
          <p:nvPr/>
        </p:nvGraphicFramePr>
        <p:xfrm>
          <a:off x="3810000" y="1123837"/>
          <a:ext cx="6824135" cy="4601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25818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41A27-28AB-4348-8895-7B58B1130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of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45BAF-A2D2-4ADF-8CA1-59D530156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Accreditation</a:t>
            </a:r>
          </a:p>
          <a:p>
            <a:pPr marL="0" indent="0">
              <a:buNone/>
            </a:pPr>
            <a:endParaRPr lang="en-US" sz="2400" b="1" u="sng" dirty="0"/>
          </a:p>
          <a:p>
            <a:r>
              <a:rPr lang="en-US" sz="2400" b="1" dirty="0"/>
              <a:t>An Accreditation Schedule has been adopted that breaks all of our Policies and Procedures into 12 groups.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The groups were created to reflect an equally anticipated workload for each group. </a:t>
            </a:r>
          </a:p>
          <a:p>
            <a:endParaRPr lang="en-US" sz="2400" b="1" dirty="0"/>
          </a:p>
          <a:p>
            <a:r>
              <a:rPr lang="en-US" sz="2400" b="1" dirty="0"/>
              <a:t>We have estimated two months for each group.</a:t>
            </a:r>
            <a:endParaRPr lang="en-US" sz="2400" b="1" u="sn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31475-DFFF-4E68-84D2-BB098F77F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5365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41A27-28AB-4348-8895-7B58B1130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of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45BAF-A2D2-4ADF-8CA1-59D530156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Accreditation</a:t>
            </a:r>
          </a:p>
          <a:p>
            <a:pPr marL="0" indent="0">
              <a:buNone/>
            </a:pPr>
            <a:endParaRPr lang="en-US" sz="2400" b="1" u="sng" dirty="0"/>
          </a:p>
          <a:p>
            <a:pPr marL="0" indent="0">
              <a:buNone/>
            </a:pPr>
            <a:r>
              <a:rPr lang="en-US" sz="2400" b="1" dirty="0"/>
              <a:t>A working group has been meeting weekly, consisting of:</a:t>
            </a:r>
          </a:p>
          <a:p>
            <a:r>
              <a:rPr lang="en-US" sz="2400" b="1" dirty="0"/>
              <a:t>Chief</a:t>
            </a:r>
          </a:p>
          <a:p>
            <a:r>
              <a:rPr lang="en-US" sz="2400" b="1" dirty="0"/>
              <a:t>Accreditation Manager / Admin Sgt.</a:t>
            </a:r>
          </a:p>
          <a:p>
            <a:r>
              <a:rPr lang="en-US" sz="2400" b="1" dirty="0"/>
              <a:t>Patrol Lieutenant</a:t>
            </a:r>
          </a:p>
          <a:p>
            <a:r>
              <a:rPr lang="en-US" sz="2400" b="1" dirty="0"/>
              <a:t>Detective Lieutenant</a:t>
            </a:r>
          </a:p>
          <a:p>
            <a:r>
              <a:rPr lang="en-US" sz="2400" b="1" dirty="0"/>
              <a:t>Detective Sergeant / Union representative.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31475-DFFF-4E68-84D2-BB098F77F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529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EB447-7F98-471D-956E-E65647E50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of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5ACA3-2625-496E-949A-D639AC00A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Body Worn Cameras</a:t>
            </a:r>
          </a:p>
          <a:p>
            <a:endParaRPr lang="en-US" sz="2400" b="1" dirty="0"/>
          </a:p>
          <a:p>
            <a:r>
              <a:rPr lang="en-US" sz="2400" b="1" dirty="0"/>
              <a:t>Training Scheduled for August and September.</a:t>
            </a:r>
          </a:p>
          <a:p>
            <a:endParaRPr lang="en-US" sz="2400" b="1" dirty="0"/>
          </a:p>
          <a:p>
            <a:r>
              <a:rPr lang="en-US" sz="2400" b="1" dirty="0"/>
              <a:t>Expect to be in service prior to the end of September.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91650-BE47-4435-830B-F74473ED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1466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EB447-7F98-471D-956E-E65647E50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of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5ACA3-2625-496E-949A-D639AC00A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Records Management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7246B-808F-46D2-BFD1-1B7F483E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52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EB447-7F98-471D-956E-E65647E50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of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5ACA3-2625-496E-949A-D639AC00A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Radio Communications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BAA9B-491F-4AE8-B81A-D6DDCCD2C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82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07F3-CF6C-424A-93E6-4793AF81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Policing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66FB-37C3-43A1-9947-0AD436F2D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7297" y="497305"/>
            <a:ext cx="7503023" cy="5999748"/>
          </a:xfrm>
        </p:spPr>
        <p:txBody>
          <a:bodyPr>
            <a:normAutofit/>
          </a:bodyPr>
          <a:lstStyle/>
          <a:p>
            <a:r>
              <a:rPr lang="en-US" sz="2400" b="1" dirty="0"/>
              <a:t>Sgt Byrwa visited with students at the Pleasant Hill School.</a:t>
            </a:r>
          </a:p>
          <a:p>
            <a:endParaRPr lang="en-US" sz="2400" b="1" dirty="0"/>
          </a:p>
          <a:p>
            <a:r>
              <a:rPr lang="en-US" sz="2400" b="1" dirty="0"/>
              <a:t>We attended graduations at all three Pleasantville schools.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15B9E-B04D-4FE8-8970-5EB1BD65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723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07F3-CF6C-424A-93E6-4793AF81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Policing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66FB-37C3-43A1-9947-0AD436F2D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7297" y="497305"/>
            <a:ext cx="7503023" cy="5999748"/>
          </a:xfrm>
        </p:spPr>
        <p:txBody>
          <a:bodyPr>
            <a:normAutofit/>
          </a:bodyPr>
          <a:lstStyle/>
          <a:p>
            <a:r>
              <a:rPr lang="en-US" sz="2400" b="1" dirty="0"/>
              <a:t>Det. Chiarlitti was a fixture at both the Middle School and the High School, presenting on the dangers of drugs, alcohol, vaping and social media.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15B9E-B04D-4FE8-8970-5EB1BD65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92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07F3-CF6C-424A-93E6-4793AF81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Calls of Note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66FB-37C3-43A1-9947-0AD436F2D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478302"/>
            <a:ext cx="7315200" cy="5506446"/>
          </a:xfrm>
        </p:spPr>
        <p:txBody>
          <a:bodyPr>
            <a:normAutofit/>
          </a:bodyPr>
          <a:lstStyle/>
          <a:p>
            <a:r>
              <a:rPr lang="en-US" sz="2400" b="1" dirty="0"/>
              <a:t>Throughout Q2, we have handled dozens of calls involving residents of the JCCA, ranging from an inability to regulate emotions and being AWOL from campus, to Robberies and Larcenies.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12BD4-436F-41F5-A58D-3AFEFEEB2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36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07F3-CF6C-424A-93E6-4793AF81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Staffing and Overtime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66FB-37C3-43A1-9947-0AD436F2D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lvl="1" indent="0">
              <a:buNone/>
            </a:pPr>
            <a:endParaRPr lang="en-US" sz="2400" b="1" dirty="0"/>
          </a:p>
          <a:p>
            <a:pPr lvl="1"/>
            <a:r>
              <a:rPr lang="en-US" sz="2400" b="1" dirty="0"/>
              <a:t>2022 Q2: 1586.5 hours</a:t>
            </a:r>
          </a:p>
          <a:p>
            <a:pPr lvl="1"/>
            <a:endParaRPr lang="en-US" sz="2400" b="1" dirty="0"/>
          </a:p>
          <a:p>
            <a:pPr lvl="1"/>
            <a:r>
              <a:rPr lang="en-US" sz="2400" b="1" dirty="0"/>
              <a:t>2022 Q3: 1370.75 hours</a:t>
            </a:r>
          </a:p>
          <a:p>
            <a:pPr lvl="1"/>
            <a:endParaRPr lang="en-US" sz="2400" b="1" dirty="0"/>
          </a:p>
          <a:p>
            <a:pPr lvl="1"/>
            <a:r>
              <a:rPr lang="en-US" sz="2400" b="1" dirty="0"/>
              <a:t>2022 Q4: 1785.5 hours</a:t>
            </a:r>
          </a:p>
          <a:p>
            <a:pPr lvl="1"/>
            <a:endParaRPr lang="en-US" sz="2400" b="1" dirty="0"/>
          </a:p>
          <a:p>
            <a:pPr lvl="1"/>
            <a:r>
              <a:rPr lang="en-US" sz="2400" b="1" dirty="0"/>
              <a:t>2023 Q1: 1639.5 hours</a:t>
            </a:r>
          </a:p>
          <a:p>
            <a:pPr lvl="1"/>
            <a:endParaRPr lang="en-US" sz="2400" b="1" dirty="0"/>
          </a:p>
          <a:p>
            <a:pPr lvl="1"/>
            <a:r>
              <a:rPr lang="en-US" sz="2400" b="1" dirty="0"/>
              <a:t>2023 Q2: 1166.5 hours</a:t>
            </a:r>
          </a:p>
          <a:p>
            <a:pPr marL="502920" lvl="1" indent="0">
              <a:buNone/>
            </a:pPr>
            <a:endParaRPr lang="en-US" sz="2400" b="1" dirty="0"/>
          </a:p>
          <a:p>
            <a:pPr lvl="1"/>
            <a:endParaRPr lang="en-US" sz="2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4D716-A8AC-4F2D-8F0D-CEE585309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71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07F3-CF6C-424A-93E6-4793AF81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Department Overtime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3557E-CAFB-40C0-8DC9-16B207278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6B3224D-B75D-494D-8011-79E39BE7F1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86762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9058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07F3-CF6C-424A-93E6-4793AF81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Personnel and Staffing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66FB-37C3-43A1-9947-0AD436F2D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b="1" dirty="0"/>
              <a:t>Sgt Zane was transferred into the Detective Division.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3557E-CAFB-40C0-8DC9-16B207278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57C-B9BD-47DD-917E-ECF52B6437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10953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32883</TotalTime>
  <Words>998</Words>
  <Application>Microsoft Office PowerPoint</Application>
  <PresentationFormat>Widescreen</PresentationFormat>
  <Paragraphs>267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Calibri</vt:lpstr>
      <vt:lpstr>Corbel</vt:lpstr>
      <vt:lpstr>Wingdings 2</vt:lpstr>
      <vt:lpstr>Frame</vt:lpstr>
      <vt:lpstr>Police Department Quarterly Update</vt:lpstr>
      <vt:lpstr>Calls for Service</vt:lpstr>
      <vt:lpstr>Patrol Activity Comparison</vt:lpstr>
      <vt:lpstr>Community Policing</vt:lpstr>
      <vt:lpstr>Community Policing</vt:lpstr>
      <vt:lpstr>Calls of Note </vt:lpstr>
      <vt:lpstr>Staffing and Overtime </vt:lpstr>
      <vt:lpstr>Department Overtime </vt:lpstr>
      <vt:lpstr>Personnel and Staffing </vt:lpstr>
      <vt:lpstr>Personnel and Staffing </vt:lpstr>
      <vt:lpstr>Personnel and Staffing </vt:lpstr>
      <vt:lpstr>Training</vt:lpstr>
      <vt:lpstr>Training</vt:lpstr>
      <vt:lpstr>Training</vt:lpstr>
      <vt:lpstr>Training</vt:lpstr>
      <vt:lpstr>Overtime:  FY 2023</vt:lpstr>
      <vt:lpstr>Overtime:  FY 2023</vt:lpstr>
      <vt:lpstr>Overtime:  FY 2023</vt:lpstr>
      <vt:lpstr>Overtime 2023</vt:lpstr>
      <vt:lpstr>Overtime Categories</vt:lpstr>
      <vt:lpstr>Personnel Coverage: 4451 hrs </vt:lpstr>
      <vt:lpstr>Department Needs: 1717 hrs.</vt:lpstr>
      <vt:lpstr>10% of Payroll</vt:lpstr>
      <vt:lpstr>Reimbursable: 537 hrs.</vt:lpstr>
      <vt:lpstr>Personnel Changes – FY 2023</vt:lpstr>
      <vt:lpstr>PPD Yearly Schedule</vt:lpstr>
      <vt:lpstr>Monthly Schedule – Full Complement</vt:lpstr>
      <vt:lpstr>Yearly Overview</vt:lpstr>
      <vt:lpstr>May 2023 – No Vacation Relief</vt:lpstr>
      <vt:lpstr>May 2023 – Vacation Relief Added </vt:lpstr>
      <vt:lpstr>Monthly Overtime Drivers</vt:lpstr>
      <vt:lpstr>Q4 2022</vt:lpstr>
      <vt:lpstr>Staffing and Overtime </vt:lpstr>
      <vt:lpstr>Projects of Note</vt:lpstr>
      <vt:lpstr>Projects of Note</vt:lpstr>
      <vt:lpstr>Projects of Note</vt:lpstr>
      <vt:lpstr>Projects of Note</vt:lpstr>
      <vt:lpstr>Projects of Note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Police Department Quarterly Update</dc:title>
  <dc:creator>Erik Grutzner</dc:creator>
  <cp:lastModifiedBy>Erik Grutzner</cp:lastModifiedBy>
  <cp:revision>221</cp:revision>
  <cp:lastPrinted>2023-08-14T23:42:33Z</cp:lastPrinted>
  <dcterms:created xsi:type="dcterms:W3CDTF">2021-10-25T19:26:45Z</dcterms:created>
  <dcterms:modified xsi:type="dcterms:W3CDTF">2023-08-14T23:49:33Z</dcterms:modified>
</cp:coreProperties>
</file>