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57" r:id="rId3"/>
    <p:sldId id="326" r:id="rId4"/>
    <p:sldId id="288" r:id="rId5"/>
    <p:sldId id="324" r:id="rId6"/>
    <p:sldId id="357" r:id="rId7"/>
    <p:sldId id="349" r:id="rId8"/>
    <p:sldId id="270" r:id="rId9"/>
    <p:sldId id="263" r:id="rId10"/>
    <p:sldId id="267" r:id="rId11"/>
    <p:sldId id="356" r:id="rId12"/>
    <p:sldId id="291" r:id="rId13"/>
    <p:sldId id="341" r:id="rId14"/>
    <p:sldId id="301" r:id="rId15"/>
    <p:sldId id="352" r:id="rId16"/>
    <p:sldId id="353" r:id="rId17"/>
    <p:sldId id="351" r:id="rId18"/>
    <p:sldId id="354" r:id="rId19"/>
    <p:sldId id="350" r:id="rId20"/>
    <p:sldId id="268" r:id="rId21"/>
    <p:sldId id="340" r:id="rId22"/>
    <p:sldId id="271" r:id="rId23"/>
    <p:sldId id="325" r:id="rId24"/>
    <p:sldId id="342" r:id="rId25"/>
    <p:sldId id="359" r:id="rId26"/>
    <p:sldId id="279" r:id="rId27"/>
    <p:sldId id="314" r:id="rId28"/>
    <p:sldId id="260" r:id="rId29"/>
    <p:sldId id="346" r:id="rId30"/>
    <p:sldId id="343" r:id="rId31"/>
    <p:sldId id="358" r:id="rId32"/>
    <p:sldId id="344" r:id="rId33"/>
    <p:sldId id="345"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4620" autoAdjust="0"/>
  </p:normalViewPr>
  <p:slideViewPr>
    <p:cSldViewPr snapToGrid="0">
      <p:cViewPr varScale="1">
        <p:scale>
          <a:sx n="108" d="100"/>
          <a:sy n="108" d="100"/>
        </p:scale>
        <p:origin x="10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Impact\data\BOT%20Quarterly%20Reports\NEW%20Quarterly%20Updated%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Patrol Division</a:t>
            </a:r>
            <a:r>
              <a:rPr lang="en-US" b="1" baseline="0" dirty="0"/>
              <a:t> Activity – 2021 Q3 through 2022 Q3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'Patrol Activity'!$A$3</c:f>
              <c:strCache>
                <c:ptCount val="1"/>
                <c:pt idx="0">
                  <c:v>Traffic Summonses</c:v>
                </c:pt>
              </c:strCache>
            </c:strRef>
          </c:tx>
          <c:spPr>
            <a:solidFill>
              <a:schemeClr val="accent1"/>
            </a:solidFill>
            <a:ln>
              <a:noFill/>
            </a:ln>
            <a:effectLst/>
          </c:spPr>
          <c:invertIfNegative val="0"/>
          <c:cat>
            <c:multiLvlStrRef>
              <c:f>'Patrol Activity'!$B$1:$I$2</c:f>
              <c:multiLvlStrCache>
                <c:ptCount val="5"/>
                <c:lvl>
                  <c:pt idx="0">
                    <c:v>Q3</c:v>
                  </c:pt>
                  <c:pt idx="1">
                    <c:v>Q4</c:v>
                  </c:pt>
                  <c:pt idx="2">
                    <c:v>Q1</c:v>
                  </c:pt>
                  <c:pt idx="3">
                    <c:v>Q2</c:v>
                  </c:pt>
                  <c:pt idx="4">
                    <c:v>Q3</c:v>
                  </c:pt>
                </c:lvl>
                <c:lvl>
                  <c:pt idx="2">
                    <c:v>2022</c:v>
                  </c:pt>
                </c:lvl>
              </c:multiLvlStrCache>
              <c:extLst/>
            </c:multiLvlStrRef>
          </c:cat>
          <c:val>
            <c:numRef>
              <c:f>'Patrol Activity'!$B$3:$I$3</c:f>
              <c:numCache>
                <c:formatCode>General</c:formatCode>
                <c:ptCount val="5"/>
                <c:pt idx="0">
                  <c:v>116</c:v>
                </c:pt>
                <c:pt idx="1">
                  <c:v>183</c:v>
                </c:pt>
                <c:pt idx="2">
                  <c:v>110</c:v>
                </c:pt>
                <c:pt idx="3">
                  <c:v>103</c:v>
                </c:pt>
                <c:pt idx="4">
                  <c:v>155</c:v>
                </c:pt>
              </c:numCache>
              <c:extLst/>
            </c:numRef>
          </c:val>
          <c:extLst>
            <c:ext xmlns:c16="http://schemas.microsoft.com/office/drawing/2014/chart" uri="{C3380CC4-5D6E-409C-BE32-E72D297353CC}">
              <c16:uniqueId val="{00000000-18D5-469D-AD02-45C6F2BC5B4E}"/>
            </c:ext>
          </c:extLst>
        </c:ser>
        <c:ser>
          <c:idx val="1"/>
          <c:order val="1"/>
          <c:tx>
            <c:strRef>
              <c:f>'Patrol Activity'!$A$4</c:f>
              <c:strCache>
                <c:ptCount val="1"/>
                <c:pt idx="0">
                  <c:v>Parking Tickets</c:v>
                </c:pt>
              </c:strCache>
            </c:strRef>
          </c:tx>
          <c:spPr>
            <a:solidFill>
              <a:schemeClr val="accent2"/>
            </a:solidFill>
            <a:ln>
              <a:noFill/>
            </a:ln>
            <a:effectLst/>
          </c:spPr>
          <c:invertIfNegative val="0"/>
          <c:cat>
            <c:multiLvlStrRef>
              <c:f>'Patrol Activity'!$B$1:$I$2</c:f>
              <c:multiLvlStrCache>
                <c:ptCount val="5"/>
                <c:lvl>
                  <c:pt idx="0">
                    <c:v>Q3</c:v>
                  </c:pt>
                  <c:pt idx="1">
                    <c:v>Q4</c:v>
                  </c:pt>
                  <c:pt idx="2">
                    <c:v>Q1</c:v>
                  </c:pt>
                  <c:pt idx="3">
                    <c:v>Q2</c:v>
                  </c:pt>
                  <c:pt idx="4">
                    <c:v>Q3</c:v>
                  </c:pt>
                </c:lvl>
                <c:lvl>
                  <c:pt idx="2">
                    <c:v>2022</c:v>
                  </c:pt>
                </c:lvl>
              </c:multiLvlStrCache>
              <c:extLst/>
            </c:multiLvlStrRef>
          </c:cat>
          <c:val>
            <c:numRef>
              <c:f>'Patrol Activity'!$B$4:$I$4</c:f>
              <c:numCache>
                <c:formatCode>General</c:formatCode>
                <c:ptCount val="5"/>
                <c:pt idx="0">
                  <c:v>31</c:v>
                </c:pt>
                <c:pt idx="1">
                  <c:v>117</c:v>
                </c:pt>
                <c:pt idx="2">
                  <c:v>39</c:v>
                </c:pt>
                <c:pt idx="3">
                  <c:v>56</c:v>
                </c:pt>
                <c:pt idx="4">
                  <c:v>31</c:v>
                </c:pt>
              </c:numCache>
              <c:extLst/>
            </c:numRef>
          </c:val>
          <c:extLst>
            <c:ext xmlns:c16="http://schemas.microsoft.com/office/drawing/2014/chart" uri="{C3380CC4-5D6E-409C-BE32-E72D297353CC}">
              <c16:uniqueId val="{00000001-18D5-469D-AD02-45C6F2BC5B4E}"/>
            </c:ext>
          </c:extLst>
        </c:ser>
        <c:ser>
          <c:idx val="2"/>
          <c:order val="2"/>
          <c:tx>
            <c:strRef>
              <c:f>'Patrol Activity'!$A$5</c:f>
              <c:strCache>
                <c:ptCount val="1"/>
                <c:pt idx="0">
                  <c:v>Patrol Arrests</c:v>
                </c:pt>
              </c:strCache>
            </c:strRef>
          </c:tx>
          <c:spPr>
            <a:solidFill>
              <a:schemeClr val="accent3"/>
            </a:solidFill>
            <a:ln>
              <a:noFill/>
            </a:ln>
            <a:effectLst/>
          </c:spPr>
          <c:invertIfNegative val="0"/>
          <c:cat>
            <c:multiLvlStrRef>
              <c:f>'Patrol Activity'!$B$1:$I$2</c:f>
              <c:multiLvlStrCache>
                <c:ptCount val="5"/>
                <c:lvl>
                  <c:pt idx="0">
                    <c:v>Q3</c:v>
                  </c:pt>
                  <c:pt idx="1">
                    <c:v>Q4</c:v>
                  </c:pt>
                  <c:pt idx="2">
                    <c:v>Q1</c:v>
                  </c:pt>
                  <c:pt idx="3">
                    <c:v>Q2</c:v>
                  </c:pt>
                  <c:pt idx="4">
                    <c:v>Q3</c:v>
                  </c:pt>
                </c:lvl>
                <c:lvl>
                  <c:pt idx="2">
                    <c:v>2022</c:v>
                  </c:pt>
                </c:lvl>
              </c:multiLvlStrCache>
              <c:extLst/>
            </c:multiLvlStrRef>
          </c:cat>
          <c:val>
            <c:numRef>
              <c:f>'Patrol Activity'!$B$5:$I$5</c:f>
              <c:numCache>
                <c:formatCode>General</c:formatCode>
                <c:ptCount val="5"/>
                <c:pt idx="0">
                  <c:v>3</c:v>
                </c:pt>
                <c:pt idx="1">
                  <c:v>8</c:v>
                </c:pt>
                <c:pt idx="2">
                  <c:v>7</c:v>
                </c:pt>
                <c:pt idx="3">
                  <c:v>18</c:v>
                </c:pt>
                <c:pt idx="4">
                  <c:v>18</c:v>
                </c:pt>
              </c:numCache>
              <c:extLst/>
            </c:numRef>
          </c:val>
          <c:extLst>
            <c:ext xmlns:c16="http://schemas.microsoft.com/office/drawing/2014/chart" uri="{C3380CC4-5D6E-409C-BE32-E72D297353CC}">
              <c16:uniqueId val="{00000002-18D5-469D-AD02-45C6F2BC5B4E}"/>
            </c:ext>
          </c:extLst>
        </c:ser>
        <c:ser>
          <c:idx val="3"/>
          <c:order val="3"/>
          <c:tx>
            <c:strRef>
              <c:f>'Patrol Activity'!$A$6</c:f>
              <c:strCache>
                <c:ptCount val="1"/>
                <c:pt idx="0">
                  <c:v>Blotters</c:v>
                </c:pt>
              </c:strCache>
            </c:strRef>
          </c:tx>
          <c:spPr>
            <a:solidFill>
              <a:schemeClr val="accent4"/>
            </a:solidFill>
            <a:ln>
              <a:noFill/>
            </a:ln>
            <a:effectLst/>
          </c:spPr>
          <c:invertIfNegative val="0"/>
          <c:cat>
            <c:multiLvlStrRef>
              <c:f>'Patrol Activity'!$B$1:$I$2</c:f>
              <c:multiLvlStrCache>
                <c:ptCount val="5"/>
                <c:lvl>
                  <c:pt idx="0">
                    <c:v>Q3</c:v>
                  </c:pt>
                  <c:pt idx="1">
                    <c:v>Q4</c:v>
                  </c:pt>
                  <c:pt idx="2">
                    <c:v>Q1</c:v>
                  </c:pt>
                  <c:pt idx="3">
                    <c:v>Q2</c:v>
                  </c:pt>
                  <c:pt idx="4">
                    <c:v>Q3</c:v>
                  </c:pt>
                </c:lvl>
                <c:lvl>
                  <c:pt idx="2">
                    <c:v>2022</c:v>
                  </c:pt>
                </c:lvl>
              </c:multiLvlStrCache>
              <c:extLst/>
            </c:multiLvlStrRef>
          </c:cat>
          <c:val>
            <c:numRef>
              <c:f>'Patrol Activity'!$B$6:$I$6</c:f>
              <c:numCache>
                <c:formatCode>General</c:formatCode>
                <c:ptCount val="5"/>
                <c:pt idx="0">
                  <c:v>942</c:v>
                </c:pt>
                <c:pt idx="1">
                  <c:v>1209</c:v>
                </c:pt>
                <c:pt idx="2">
                  <c:v>904</c:v>
                </c:pt>
                <c:pt idx="3">
                  <c:v>1287</c:v>
                </c:pt>
                <c:pt idx="4">
                  <c:v>1059</c:v>
                </c:pt>
              </c:numCache>
              <c:extLst/>
            </c:numRef>
          </c:val>
          <c:extLst>
            <c:ext xmlns:c16="http://schemas.microsoft.com/office/drawing/2014/chart" uri="{C3380CC4-5D6E-409C-BE32-E72D297353CC}">
              <c16:uniqueId val="{00000003-18D5-469D-AD02-45C6F2BC5B4E}"/>
            </c:ext>
          </c:extLst>
        </c:ser>
        <c:dLbls>
          <c:showLegendKey val="0"/>
          <c:showVal val="0"/>
          <c:showCatName val="0"/>
          <c:showSerName val="0"/>
          <c:showPercent val="0"/>
          <c:showBubbleSize val="0"/>
        </c:dLbls>
        <c:gapWidth val="219"/>
        <c:overlap val="-27"/>
        <c:axId val="797423712"/>
        <c:axId val="795393040"/>
      </c:barChart>
      <c:catAx>
        <c:axId val="79742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393040"/>
        <c:crosses val="autoZero"/>
        <c:auto val="1"/>
        <c:lblAlgn val="ctr"/>
        <c:lblOffset val="100"/>
        <c:noMultiLvlLbl val="0"/>
      </c:catAx>
      <c:valAx>
        <c:axId val="79539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42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Detective</a:t>
            </a:r>
            <a:r>
              <a:rPr lang="en-US" baseline="0" dirty="0"/>
              <a:t> Division Activity: 2021 Q3 through 2022 Q3</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'Det. Activity'!$A$3</c:f>
              <c:strCache>
                <c:ptCount val="1"/>
                <c:pt idx="0">
                  <c:v>Cases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multiLvlStrRef>
              <c:f>'Det. Activity'!$B$1:$I$2</c:f>
              <c:multiLvlStrCache>
                <c:ptCount val="5"/>
                <c:lvl>
                  <c:pt idx="0">
                    <c:v>Q3</c:v>
                  </c:pt>
                  <c:pt idx="1">
                    <c:v>Q4</c:v>
                  </c:pt>
                  <c:pt idx="2">
                    <c:v>Q1</c:v>
                  </c:pt>
                  <c:pt idx="3">
                    <c:v>Q2</c:v>
                  </c:pt>
                  <c:pt idx="4">
                    <c:v>Q3</c:v>
                  </c:pt>
                </c:lvl>
                <c:lvl>
                  <c:pt idx="2">
                    <c:v>2022</c:v>
                  </c:pt>
                </c:lvl>
              </c:multiLvlStrCache>
              <c:extLst/>
            </c:multiLvlStrRef>
          </c:cat>
          <c:val>
            <c:numRef>
              <c:f>'Det. Activity'!$B$3:$I$3</c:f>
              <c:numCache>
                <c:formatCode>General</c:formatCode>
                <c:ptCount val="5"/>
                <c:pt idx="0">
                  <c:v>92</c:v>
                </c:pt>
                <c:pt idx="1">
                  <c:v>90</c:v>
                </c:pt>
                <c:pt idx="2">
                  <c:v>81</c:v>
                </c:pt>
                <c:pt idx="3">
                  <c:v>83</c:v>
                </c:pt>
                <c:pt idx="4">
                  <c:v>107</c:v>
                </c:pt>
              </c:numCache>
              <c:extLst/>
            </c:numRef>
          </c:val>
          <c:extLst>
            <c:ext xmlns:c16="http://schemas.microsoft.com/office/drawing/2014/chart" uri="{C3380CC4-5D6E-409C-BE32-E72D297353CC}">
              <c16:uniqueId val="{00000000-4CDF-4322-AFDE-F27EBDA293CE}"/>
            </c:ext>
          </c:extLst>
        </c:ser>
        <c:ser>
          <c:idx val="1"/>
          <c:order val="1"/>
          <c:tx>
            <c:strRef>
              <c:f>'Det. Activity'!$A$4</c:f>
              <c:strCache>
                <c:ptCount val="1"/>
                <c:pt idx="0">
                  <c:v>Arrests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multiLvlStrRef>
              <c:f>'Det. Activity'!$B$1:$I$2</c:f>
              <c:multiLvlStrCache>
                <c:ptCount val="5"/>
                <c:lvl>
                  <c:pt idx="0">
                    <c:v>Q3</c:v>
                  </c:pt>
                  <c:pt idx="1">
                    <c:v>Q4</c:v>
                  </c:pt>
                  <c:pt idx="2">
                    <c:v>Q1</c:v>
                  </c:pt>
                  <c:pt idx="3">
                    <c:v>Q2</c:v>
                  </c:pt>
                  <c:pt idx="4">
                    <c:v>Q3</c:v>
                  </c:pt>
                </c:lvl>
                <c:lvl>
                  <c:pt idx="2">
                    <c:v>2022</c:v>
                  </c:pt>
                </c:lvl>
              </c:multiLvlStrCache>
              <c:extLst/>
            </c:multiLvlStrRef>
          </c:cat>
          <c:val>
            <c:numRef>
              <c:f>'Det. Activity'!$B$4:$I$4</c:f>
              <c:numCache>
                <c:formatCode>General</c:formatCode>
                <c:ptCount val="5"/>
                <c:pt idx="1">
                  <c:v>3</c:v>
                </c:pt>
                <c:pt idx="2">
                  <c:v>3</c:v>
                </c:pt>
                <c:pt idx="3">
                  <c:v>3</c:v>
                </c:pt>
                <c:pt idx="4">
                  <c:v>5</c:v>
                </c:pt>
              </c:numCache>
              <c:extLst/>
            </c:numRef>
          </c:val>
          <c:extLst>
            <c:ext xmlns:c16="http://schemas.microsoft.com/office/drawing/2014/chart" uri="{C3380CC4-5D6E-409C-BE32-E72D297353CC}">
              <c16:uniqueId val="{00000001-4CDF-4322-AFDE-F27EBDA293CE}"/>
            </c:ext>
          </c:extLst>
        </c:ser>
        <c:ser>
          <c:idx val="2"/>
          <c:order val="2"/>
          <c:tx>
            <c:strRef>
              <c:f>'Det. Activity'!$A$5</c:f>
              <c:strCache>
                <c:ptCount val="1"/>
                <c:pt idx="0">
                  <c:v>Juvenile Arrests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multiLvlStrRef>
              <c:f>'Det. Activity'!$B$1:$I$2</c:f>
              <c:multiLvlStrCache>
                <c:ptCount val="5"/>
                <c:lvl>
                  <c:pt idx="0">
                    <c:v>Q3</c:v>
                  </c:pt>
                  <c:pt idx="1">
                    <c:v>Q4</c:v>
                  </c:pt>
                  <c:pt idx="2">
                    <c:v>Q1</c:v>
                  </c:pt>
                  <c:pt idx="3">
                    <c:v>Q2</c:v>
                  </c:pt>
                  <c:pt idx="4">
                    <c:v>Q3</c:v>
                  </c:pt>
                </c:lvl>
                <c:lvl>
                  <c:pt idx="2">
                    <c:v>2022</c:v>
                  </c:pt>
                </c:lvl>
              </c:multiLvlStrCache>
              <c:extLst/>
            </c:multiLvlStrRef>
          </c:cat>
          <c:val>
            <c:numRef>
              <c:f>'Det. Activity'!$B$5:$I$5</c:f>
              <c:numCache>
                <c:formatCode>General</c:formatCode>
                <c:ptCount val="5"/>
                <c:pt idx="0">
                  <c:v>2</c:v>
                </c:pt>
                <c:pt idx="2">
                  <c:v>1</c:v>
                </c:pt>
                <c:pt idx="3">
                  <c:v>2</c:v>
                </c:pt>
                <c:pt idx="4">
                  <c:v>1</c:v>
                </c:pt>
              </c:numCache>
              <c:extLst/>
            </c:numRef>
          </c:val>
          <c:extLst>
            <c:ext xmlns:c16="http://schemas.microsoft.com/office/drawing/2014/chart" uri="{C3380CC4-5D6E-409C-BE32-E72D297353CC}">
              <c16:uniqueId val="{00000002-4CDF-4322-AFDE-F27EBDA293CE}"/>
            </c:ext>
          </c:extLst>
        </c:ser>
        <c:dLbls>
          <c:showLegendKey val="0"/>
          <c:showVal val="0"/>
          <c:showCatName val="0"/>
          <c:showSerName val="0"/>
          <c:showPercent val="0"/>
          <c:showBubbleSize val="0"/>
        </c:dLbls>
        <c:gapWidth val="100"/>
        <c:overlap val="-24"/>
        <c:axId val="474683952"/>
        <c:axId val="772582048"/>
      </c:barChart>
      <c:catAx>
        <c:axId val="474683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72582048"/>
        <c:crosses val="autoZero"/>
        <c:auto val="1"/>
        <c:lblAlgn val="ctr"/>
        <c:lblOffset val="100"/>
        <c:noMultiLvlLbl val="0"/>
      </c:catAx>
      <c:valAx>
        <c:axId val="7725820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7468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Patrol</a:t>
            </a:r>
            <a:r>
              <a:rPr lang="en-US" baseline="0" dirty="0"/>
              <a:t> Overtime – Q3 2021 – Q3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'Patrol Overtime'!$D$2</c:f>
              <c:strCache>
                <c:ptCount val="1"/>
                <c:pt idx="0">
                  <c:v>Q3</c:v>
                </c:pt>
              </c:strCache>
            </c:strRef>
          </c:tx>
          <c:spPr>
            <a:solidFill>
              <a:schemeClr val="accent1"/>
            </a:solidFill>
            <a:ln>
              <a:noFill/>
            </a:ln>
            <a:effectLst/>
          </c:spPr>
          <c:invertIfNegative val="0"/>
          <c:cat>
            <c:strRef>
              <c:extLst>
                <c:ext xmlns:c15="http://schemas.microsoft.com/office/drawing/2012/chart" uri="{02D57815-91ED-43cb-92C2-25804820EDAC}">
                  <c15:fullRef>
                    <c15:sqref>'Patrol Overtime'!$A$4:$A$19</c15:sqref>
                  </c15:fullRef>
                </c:ext>
              </c:extLst>
              <c:f>('Patrol Overtime'!$A$9,'Patrol Overtime'!$A$11:$A$19)</c:f>
              <c:strCache>
                <c:ptCount val="10"/>
                <c:pt idx="0">
                  <c:v>Total Tour Coverage</c:v>
                </c:pt>
                <c:pt idx="1">
                  <c:v>Special Events</c:v>
                </c:pt>
                <c:pt idx="2">
                  <c:v>COVID Coverage</c:v>
                </c:pt>
                <c:pt idx="3">
                  <c:v>Arrests and Cases</c:v>
                </c:pt>
                <c:pt idx="4">
                  <c:v>School Guard</c:v>
                </c:pt>
                <c:pt idx="5">
                  <c:v>Reimbursables</c:v>
                </c:pt>
                <c:pt idx="6">
                  <c:v>GTSC Grants</c:v>
                </c:pt>
                <c:pt idx="7">
                  <c:v>Bereavement</c:v>
                </c:pt>
                <c:pt idx="8">
                  <c:v>Training (Instruction)</c:v>
                </c:pt>
                <c:pt idx="9">
                  <c:v>Field Training</c:v>
                </c:pt>
              </c:strCache>
            </c:strRef>
          </c:cat>
          <c:val>
            <c:numRef>
              <c:extLst>
                <c:ext xmlns:c15="http://schemas.microsoft.com/office/drawing/2012/chart" uri="{02D57815-91ED-43cb-92C2-25804820EDAC}">
                  <c15:fullRef>
                    <c15:sqref>'Patrol Overtime'!$D$4:$D$19</c15:sqref>
                  </c15:fullRef>
                </c:ext>
              </c:extLst>
              <c:f>('Patrol Overtime'!$D$9,'Patrol Overtime'!$D$11:$D$19)</c:f>
              <c:numCache>
                <c:formatCode>General</c:formatCode>
                <c:ptCount val="10"/>
                <c:pt idx="0">
                  <c:v>532</c:v>
                </c:pt>
                <c:pt idx="1">
                  <c:v>43</c:v>
                </c:pt>
                <c:pt idx="2">
                  <c:v>48</c:v>
                </c:pt>
                <c:pt idx="3">
                  <c:v>25.5</c:v>
                </c:pt>
                <c:pt idx="4">
                  <c:v>18</c:v>
                </c:pt>
                <c:pt idx="5">
                  <c:v>0</c:v>
                </c:pt>
                <c:pt idx="6">
                  <c:v>56</c:v>
                </c:pt>
                <c:pt idx="7">
                  <c:v>32</c:v>
                </c:pt>
                <c:pt idx="8">
                  <c:v>15</c:v>
                </c:pt>
                <c:pt idx="9">
                  <c:v>0</c:v>
                </c:pt>
              </c:numCache>
            </c:numRef>
          </c:val>
          <c:extLst>
            <c:ext xmlns:c16="http://schemas.microsoft.com/office/drawing/2014/chart" uri="{C3380CC4-5D6E-409C-BE32-E72D297353CC}">
              <c16:uniqueId val="{00000000-5D65-40C0-A012-EC631EABF26E}"/>
            </c:ext>
          </c:extLst>
        </c:ser>
        <c:ser>
          <c:idx val="1"/>
          <c:order val="1"/>
          <c:tx>
            <c:strRef>
              <c:f>'Patrol Overtime'!$E$2</c:f>
              <c:strCache>
                <c:ptCount val="1"/>
                <c:pt idx="0">
                  <c:v>Q4</c:v>
                </c:pt>
              </c:strCache>
            </c:strRef>
          </c:tx>
          <c:spPr>
            <a:solidFill>
              <a:schemeClr val="accent2"/>
            </a:solidFill>
            <a:ln>
              <a:noFill/>
            </a:ln>
            <a:effectLst/>
          </c:spPr>
          <c:invertIfNegative val="0"/>
          <c:cat>
            <c:strRef>
              <c:extLst>
                <c:ext xmlns:c15="http://schemas.microsoft.com/office/drawing/2012/chart" uri="{02D57815-91ED-43cb-92C2-25804820EDAC}">
                  <c15:fullRef>
                    <c15:sqref>'Patrol Overtime'!$A$4:$A$19</c15:sqref>
                  </c15:fullRef>
                </c:ext>
              </c:extLst>
              <c:f>('Patrol Overtime'!$A$9,'Patrol Overtime'!$A$11:$A$19)</c:f>
              <c:strCache>
                <c:ptCount val="10"/>
                <c:pt idx="0">
                  <c:v>Total Tour Coverage</c:v>
                </c:pt>
                <c:pt idx="1">
                  <c:v>Special Events</c:v>
                </c:pt>
                <c:pt idx="2">
                  <c:v>COVID Coverage</c:v>
                </c:pt>
                <c:pt idx="3">
                  <c:v>Arrests and Cases</c:v>
                </c:pt>
                <c:pt idx="4">
                  <c:v>School Guard</c:v>
                </c:pt>
                <c:pt idx="5">
                  <c:v>Reimbursables</c:v>
                </c:pt>
                <c:pt idx="6">
                  <c:v>GTSC Grants</c:v>
                </c:pt>
                <c:pt idx="7">
                  <c:v>Bereavement</c:v>
                </c:pt>
                <c:pt idx="8">
                  <c:v>Training (Instruction)</c:v>
                </c:pt>
                <c:pt idx="9">
                  <c:v>Field Training</c:v>
                </c:pt>
              </c:strCache>
            </c:strRef>
          </c:cat>
          <c:val>
            <c:numRef>
              <c:extLst>
                <c:ext xmlns:c15="http://schemas.microsoft.com/office/drawing/2012/chart" uri="{02D57815-91ED-43cb-92C2-25804820EDAC}">
                  <c15:fullRef>
                    <c15:sqref>'Patrol Overtime'!$E$4:$E$19</c15:sqref>
                  </c15:fullRef>
                </c:ext>
              </c:extLst>
              <c:f>('Patrol Overtime'!$E$9,'Patrol Overtime'!$E$11:$E$19)</c:f>
              <c:numCache>
                <c:formatCode>General</c:formatCode>
                <c:ptCount val="10"/>
                <c:pt idx="0">
                  <c:v>523</c:v>
                </c:pt>
                <c:pt idx="1">
                  <c:v>183.5</c:v>
                </c:pt>
                <c:pt idx="2">
                  <c:v>164.5</c:v>
                </c:pt>
                <c:pt idx="3">
                  <c:v>29.5</c:v>
                </c:pt>
                <c:pt idx="4">
                  <c:v>93.75</c:v>
                </c:pt>
                <c:pt idx="5">
                  <c:v>70</c:v>
                </c:pt>
                <c:pt idx="6">
                  <c:v>70</c:v>
                </c:pt>
                <c:pt idx="7">
                  <c:v>0</c:v>
                </c:pt>
                <c:pt idx="8">
                  <c:v>74.5</c:v>
                </c:pt>
                <c:pt idx="9">
                  <c:v>0</c:v>
                </c:pt>
              </c:numCache>
            </c:numRef>
          </c:val>
          <c:extLst>
            <c:ext xmlns:c16="http://schemas.microsoft.com/office/drawing/2014/chart" uri="{C3380CC4-5D6E-409C-BE32-E72D297353CC}">
              <c16:uniqueId val="{00000001-5D65-40C0-A012-EC631EABF26E}"/>
            </c:ext>
          </c:extLst>
        </c:ser>
        <c:ser>
          <c:idx val="2"/>
          <c:order val="2"/>
          <c:tx>
            <c:strRef>
              <c:f>'Patrol Overtime'!$F$2</c:f>
              <c:strCache>
                <c:ptCount val="1"/>
                <c:pt idx="0">
                  <c:v>Q1</c:v>
                </c:pt>
              </c:strCache>
            </c:strRef>
          </c:tx>
          <c:spPr>
            <a:solidFill>
              <a:schemeClr val="accent3"/>
            </a:solidFill>
            <a:ln>
              <a:noFill/>
            </a:ln>
            <a:effectLst/>
          </c:spPr>
          <c:invertIfNegative val="0"/>
          <c:cat>
            <c:strRef>
              <c:extLst>
                <c:ext xmlns:c15="http://schemas.microsoft.com/office/drawing/2012/chart" uri="{02D57815-91ED-43cb-92C2-25804820EDAC}">
                  <c15:fullRef>
                    <c15:sqref>'Patrol Overtime'!$A$4:$A$19</c15:sqref>
                  </c15:fullRef>
                </c:ext>
              </c:extLst>
              <c:f>('Patrol Overtime'!$A$9,'Patrol Overtime'!$A$11:$A$19)</c:f>
              <c:strCache>
                <c:ptCount val="10"/>
                <c:pt idx="0">
                  <c:v>Total Tour Coverage</c:v>
                </c:pt>
                <c:pt idx="1">
                  <c:v>Special Events</c:v>
                </c:pt>
                <c:pt idx="2">
                  <c:v>COVID Coverage</c:v>
                </c:pt>
                <c:pt idx="3">
                  <c:v>Arrests and Cases</c:v>
                </c:pt>
                <c:pt idx="4">
                  <c:v>School Guard</c:v>
                </c:pt>
                <c:pt idx="5">
                  <c:v>Reimbursables</c:v>
                </c:pt>
                <c:pt idx="6">
                  <c:v>GTSC Grants</c:v>
                </c:pt>
                <c:pt idx="7">
                  <c:v>Bereavement</c:v>
                </c:pt>
                <c:pt idx="8">
                  <c:v>Training (Instruction)</c:v>
                </c:pt>
                <c:pt idx="9">
                  <c:v>Field Training</c:v>
                </c:pt>
              </c:strCache>
            </c:strRef>
          </c:cat>
          <c:val>
            <c:numRef>
              <c:extLst>
                <c:ext xmlns:c15="http://schemas.microsoft.com/office/drawing/2012/chart" uri="{02D57815-91ED-43cb-92C2-25804820EDAC}">
                  <c15:fullRef>
                    <c15:sqref>'Patrol Overtime'!$F$4:$F$19</c15:sqref>
                  </c15:fullRef>
                </c:ext>
              </c:extLst>
              <c:f>('Patrol Overtime'!$F$9,'Patrol Overtime'!$F$11:$F$19)</c:f>
              <c:numCache>
                <c:formatCode>General</c:formatCode>
                <c:ptCount val="10"/>
                <c:pt idx="0">
                  <c:v>816</c:v>
                </c:pt>
                <c:pt idx="1">
                  <c:v>8</c:v>
                </c:pt>
                <c:pt idx="2">
                  <c:v>56</c:v>
                </c:pt>
                <c:pt idx="3">
                  <c:v>28</c:v>
                </c:pt>
                <c:pt idx="4">
                  <c:v>79</c:v>
                </c:pt>
                <c:pt idx="5">
                  <c:v>0</c:v>
                </c:pt>
                <c:pt idx="6">
                  <c:v>0</c:v>
                </c:pt>
                <c:pt idx="7">
                  <c:v>0</c:v>
                </c:pt>
                <c:pt idx="8">
                  <c:v>4</c:v>
                </c:pt>
                <c:pt idx="9">
                  <c:v>0</c:v>
                </c:pt>
              </c:numCache>
            </c:numRef>
          </c:val>
          <c:extLst>
            <c:ext xmlns:c16="http://schemas.microsoft.com/office/drawing/2014/chart" uri="{C3380CC4-5D6E-409C-BE32-E72D297353CC}">
              <c16:uniqueId val="{00000002-5D65-40C0-A012-EC631EABF26E}"/>
            </c:ext>
          </c:extLst>
        </c:ser>
        <c:ser>
          <c:idx val="3"/>
          <c:order val="3"/>
          <c:tx>
            <c:strRef>
              <c:f>'Patrol Overtime'!$G$2</c:f>
              <c:strCache>
                <c:ptCount val="1"/>
                <c:pt idx="0">
                  <c:v>Q2</c:v>
                </c:pt>
              </c:strCache>
            </c:strRef>
          </c:tx>
          <c:spPr>
            <a:solidFill>
              <a:schemeClr val="accent4"/>
            </a:solidFill>
            <a:ln>
              <a:noFill/>
            </a:ln>
            <a:effectLst/>
          </c:spPr>
          <c:invertIfNegative val="0"/>
          <c:cat>
            <c:strRef>
              <c:extLst>
                <c:ext xmlns:c15="http://schemas.microsoft.com/office/drawing/2012/chart" uri="{02D57815-91ED-43cb-92C2-25804820EDAC}">
                  <c15:fullRef>
                    <c15:sqref>'Patrol Overtime'!$A$4:$A$19</c15:sqref>
                  </c15:fullRef>
                </c:ext>
              </c:extLst>
              <c:f>('Patrol Overtime'!$A$9,'Patrol Overtime'!$A$11:$A$19)</c:f>
              <c:strCache>
                <c:ptCount val="10"/>
                <c:pt idx="0">
                  <c:v>Total Tour Coverage</c:v>
                </c:pt>
                <c:pt idx="1">
                  <c:v>Special Events</c:v>
                </c:pt>
                <c:pt idx="2">
                  <c:v>COVID Coverage</c:v>
                </c:pt>
                <c:pt idx="3">
                  <c:v>Arrests and Cases</c:v>
                </c:pt>
                <c:pt idx="4">
                  <c:v>School Guard</c:v>
                </c:pt>
                <c:pt idx="5">
                  <c:v>Reimbursables</c:v>
                </c:pt>
                <c:pt idx="6">
                  <c:v>GTSC Grants</c:v>
                </c:pt>
                <c:pt idx="7">
                  <c:v>Bereavement</c:v>
                </c:pt>
                <c:pt idx="8">
                  <c:v>Training (Instruction)</c:v>
                </c:pt>
                <c:pt idx="9">
                  <c:v>Field Training</c:v>
                </c:pt>
              </c:strCache>
            </c:strRef>
          </c:cat>
          <c:val>
            <c:numRef>
              <c:extLst>
                <c:ext xmlns:c15="http://schemas.microsoft.com/office/drawing/2012/chart" uri="{02D57815-91ED-43cb-92C2-25804820EDAC}">
                  <c15:fullRef>
                    <c15:sqref>'Patrol Overtime'!$G$4:$G$19</c15:sqref>
                  </c15:fullRef>
                </c:ext>
              </c:extLst>
              <c:f>('Patrol Overtime'!$G$9,'Patrol Overtime'!$G$11:$G$19)</c:f>
              <c:numCache>
                <c:formatCode>General</c:formatCode>
                <c:ptCount val="10"/>
                <c:pt idx="0">
                  <c:v>1085</c:v>
                </c:pt>
                <c:pt idx="1">
                  <c:v>189</c:v>
                </c:pt>
                <c:pt idx="2">
                  <c:v>0</c:v>
                </c:pt>
                <c:pt idx="3">
                  <c:v>81.5</c:v>
                </c:pt>
                <c:pt idx="4">
                  <c:v>157.5</c:v>
                </c:pt>
                <c:pt idx="5">
                  <c:v>4</c:v>
                </c:pt>
                <c:pt idx="6">
                  <c:v>0</c:v>
                </c:pt>
                <c:pt idx="7">
                  <c:v>0</c:v>
                </c:pt>
                <c:pt idx="8">
                  <c:v>62.5</c:v>
                </c:pt>
                <c:pt idx="9">
                  <c:v>7</c:v>
                </c:pt>
              </c:numCache>
            </c:numRef>
          </c:val>
          <c:extLst>
            <c:ext xmlns:c16="http://schemas.microsoft.com/office/drawing/2014/chart" uri="{C3380CC4-5D6E-409C-BE32-E72D297353CC}">
              <c16:uniqueId val="{00000003-5D65-40C0-A012-EC631EABF26E}"/>
            </c:ext>
          </c:extLst>
        </c:ser>
        <c:ser>
          <c:idx val="4"/>
          <c:order val="4"/>
          <c:tx>
            <c:strRef>
              <c:f>'Patrol Overtime'!$H$2</c:f>
              <c:strCache>
                <c:ptCount val="1"/>
                <c:pt idx="0">
                  <c:v>Q3</c:v>
                </c:pt>
              </c:strCache>
            </c:strRef>
          </c:tx>
          <c:spPr>
            <a:solidFill>
              <a:schemeClr val="accent5"/>
            </a:solidFill>
            <a:ln>
              <a:noFill/>
            </a:ln>
            <a:effectLst/>
          </c:spPr>
          <c:invertIfNegative val="0"/>
          <c:cat>
            <c:strRef>
              <c:extLst>
                <c:ext xmlns:c15="http://schemas.microsoft.com/office/drawing/2012/chart" uri="{02D57815-91ED-43cb-92C2-25804820EDAC}">
                  <c15:fullRef>
                    <c15:sqref>'Patrol Overtime'!$A$4:$A$19</c15:sqref>
                  </c15:fullRef>
                </c:ext>
              </c:extLst>
              <c:f>('Patrol Overtime'!$A$9,'Patrol Overtime'!$A$11:$A$19)</c:f>
              <c:strCache>
                <c:ptCount val="10"/>
                <c:pt idx="0">
                  <c:v>Total Tour Coverage</c:v>
                </c:pt>
                <c:pt idx="1">
                  <c:v>Special Events</c:v>
                </c:pt>
                <c:pt idx="2">
                  <c:v>COVID Coverage</c:v>
                </c:pt>
                <c:pt idx="3">
                  <c:v>Arrests and Cases</c:v>
                </c:pt>
                <c:pt idx="4">
                  <c:v>School Guard</c:v>
                </c:pt>
                <c:pt idx="5">
                  <c:v>Reimbursables</c:v>
                </c:pt>
                <c:pt idx="6">
                  <c:v>GTSC Grants</c:v>
                </c:pt>
                <c:pt idx="7">
                  <c:v>Bereavement</c:v>
                </c:pt>
                <c:pt idx="8">
                  <c:v>Training (Instruction)</c:v>
                </c:pt>
                <c:pt idx="9">
                  <c:v>Field Training</c:v>
                </c:pt>
              </c:strCache>
            </c:strRef>
          </c:cat>
          <c:val>
            <c:numRef>
              <c:extLst>
                <c:ext xmlns:c15="http://schemas.microsoft.com/office/drawing/2012/chart" uri="{02D57815-91ED-43cb-92C2-25804820EDAC}">
                  <c15:fullRef>
                    <c15:sqref>'Patrol Overtime'!$H$4:$H$19</c15:sqref>
                  </c15:fullRef>
                </c:ext>
              </c:extLst>
              <c:f>('Patrol Overtime'!$H$9,'Patrol Overtime'!$H$11:$H$19)</c:f>
              <c:numCache>
                <c:formatCode>General</c:formatCode>
                <c:ptCount val="10"/>
                <c:pt idx="0">
                  <c:v>1045.75</c:v>
                </c:pt>
                <c:pt idx="1">
                  <c:v>196.5</c:v>
                </c:pt>
                <c:pt idx="2">
                  <c:v>0</c:v>
                </c:pt>
                <c:pt idx="3">
                  <c:v>41.5</c:v>
                </c:pt>
                <c:pt idx="4">
                  <c:v>26</c:v>
                </c:pt>
                <c:pt idx="5">
                  <c:v>16</c:v>
                </c:pt>
                <c:pt idx="6">
                  <c:v>4</c:v>
                </c:pt>
                <c:pt idx="7">
                  <c:v>8</c:v>
                </c:pt>
                <c:pt idx="8">
                  <c:v>24</c:v>
                </c:pt>
                <c:pt idx="9">
                  <c:v>9</c:v>
                </c:pt>
              </c:numCache>
            </c:numRef>
          </c:val>
          <c:extLst>
            <c:ext xmlns:c16="http://schemas.microsoft.com/office/drawing/2014/chart" uri="{C3380CC4-5D6E-409C-BE32-E72D297353CC}">
              <c16:uniqueId val="{00000004-5D65-40C0-A012-EC631EABF26E}"/>
            </c:ext>
          </c:extLst>
        </c:ser>
        <c:dLbls>
          <c:showLegendKey val="0"/>
          <c:showVal val="0"/>
          <c:showCatName val="0"/>
          <c:showSerName val="0"/>
          <c:showPercent val="0"/>
          <c:showBubbleSize val="0"/>
        </c:dLbls>
        <c:gapWidth val="219"/>
        <c:overlap val="-27"/>
        <c:axId val="605935824"/>
        <c:axId val="613999136"/>
      </c:barChart>
      <c:catAx>
        <c:axId val="60593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999136"/>
        <c:crosses val="autoZero"/>
        <c:auto val="1"/>
        <c:lblAlgn val="ctr"/>
        <c:lblOffset val="100"/>
        <c:noMultiLvlLbl val="0"/>
      </c:catAx>
      <c:valAx>
        <c:axId val="61399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93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59D05B-6DC4-4293-AF86-9C2577D4A5C2}" type="datetimeFigureOut">
              <a:rPr lang="en-US" smtClean="0"/>
              <a:t>10/24/2022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3A7540-1AF8-4BC1-A22D-ECD5EAF46A75}" type="slidenum">
              <a:rPr lang="en-US" smtClean="0"/>
              <a:t>‹#›</a:t>
            </a:fld>
            <a:endParaRPr lang="en-US" dirty="0"/>
          </a:p>
        </p:txBody>
      </p:sp>
    </p:spTree>
    <p:extLst>
      <p:ext uri="{BB962C8B-B14F-4D97-AF65-F5344CB8AC3E}">
        <p14:creationId xmlns:p14="http://schemas.microsoft.com/office/powerpoint/2010/main" val="374763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a:t>
            </a:fld>
            <a:endParaRPr lang="en-US" dirty="0"/>
          </a:p>
        </p:txBody>
      </p:sp>
    </p:spTree>
    <p:extLst>
      <p:ext uri="{BB962C8B-B14F-4D97-AF65-F5344CB8AC3E}">
        <p14:creationId xmlns:p14="http://schemas.microsoft.com/office/powerpoint/2010/main" val="300742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10</a:t>
            </a:fld>
            <a:endParaRPr lang="en-US" dirty="0"/>
          </a:p>
        </p:txBody>
      </p:sp>
    </p:spTree>
    <p:extLst>
      <p:ext uri="{BB962C8B-B14F-4D97-AF65-F5344CB8AC3E}">
        <p14:creationId xmlns:p14="http://schemas.microsoft.com/office/powerpoint/2010/main" val="114200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11</a:t>
            </a:fld>
            <a:endParaRPr lang="en-US" dirty="0"/>
          </a:p>
        </p:txBody>
      </p:sp>
    </p:spTree>
    <p:extLst>
      <p:ext uri="{BB962C8B-B14F-4D97-AF65-F5344CB8AC3E}">
        <p14:creationId xmlns:p14="http://schemas.microsoft.com/office/powerpoint/2010/main" val="213265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12</a:t>
            </a:fld>
            <a:endParaRPr lang="en-US" dirty="0"/>
          </a:p>
        </p:txBody>
      </p:sp>
    </p:spTree>
    <p:extLst>
      <p:ext uri="{BB962C8B-B14F-4D97-AF65-F5344CB8AC3E}">
        <p14:creationId xmlns:p14="http://schemas.microsoft.com/office/powerpoint/2010/main" val="200052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Originated from PDC transition </a:t>
            </a:r>
          </a:p>
        </p:txBody>
      </p:sp>
      <p:sp>
        <p:nvSpPr>
          <p:cNvPr id="4" name="Slide Number Placeholder 3"/>
          <p:cNvSpPr>
            <a:spLocks noGrp="1"/>
          </p:cNvSpPr>
          <p:nvPr>
            <p:ph type="sldNum" sz="quarter" idx="5"/>
          </p:nvPr>
        </p:nvSpPr>
        <p:spPr/>
        <p:txBody>
          <a:bodyPr/>
          <a:lstStyle/>
          <a:p>
            <a:fld id="{713A7540-1AF8-4BC1-A22D-ECD5EAF46A75}" type="slidenum">
              <a:rPr lang="en-US" smtClean="0"/>
              <a:t>13</a:t>
            </a:fld>
            <a:endParaRPr lang="en-US" dirty="0"/>
          </a:p>
        </p:txBody>
      </p:sp>
    </p:spTree>
    <p:extLst>
      <p:ext uri="{BB962C8B-B14F-4D97-AF65-F5344CB8AC3E}">
        <p14:creationId xmlns:p14="http://schemas.microsoft.com/office/powerpoint/2010/main" val="137269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14</a:t>
            </a:fld>
            <a:endParaRPr lang="en-US" dirty="0"/>
          </a:p>
        </p:txBody>
      </p:sp>
    </p:spTree>
    <p:extLst>
      <p:ext uri="{BB962C8B-B14F-4D97-AF65-F5344CB8AC3E}">
        <p14:creationId xmlns:p14="http://schemas.microsoft.com/office/powerpoint/2010/main" val="192999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Sergeants Only</a:t>
            </a:r>
          </a:p>
        </p:txBody>
      </p:sp>
      <p:sp>
        <p:nvSpPr>
          <p:cNvPr id="4" name="Slide Number Placeholder 3"/>
          <p:cNvSpPr>
            <a:spLocks noGrp="1"/>
          </p:cNvSpPr>
          <p:nvPr>
            <p:ph type="sldNum" sz="quarter" idx="5"/>
          </p:nvPr>
        </p:nvSpPr>
        <p:spPr/>
        <p:txBody>
          <a:bodyPr/>
          <a:lstStyle/>
          <a:p>
            <a:fld id="{713A7540-1AF8-4BC1-A22D-ECD5EAF46A75}" type="slidenum">
              <a:rPr lang="en-US" smtClean="0"/>
              <a:t>15</a:t>
            </a:fld>
            <a:endParaRPr lang="en-US" dirty="0"/>
          </a:p>
        </p:txBody>
      </p:sp>
    </p:spTree>
    <p:extLst>
      <p:ext uri="{BB962C8B-B14F-4D97-AF65-F5344CB8AC3E}">
        <p14:creationId xmlns:p14="http://schemas.microsoft.com/office/powerpoint/2010/main" val="344730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16</a:t>
            </a:fld>
            <a:endParaRPr lang="en-US" dirty="0"/>
          </a:p>
        </p:txBody>
      </p:sp>
    </p:spTree>
    <p:extLst>
      <p:ext uri="{BB962C8B-B14F-4D97-AF65-F5344CB8AC3E}">
        <p14:creationId xmlns:p14="http://schemas.microsoft.com/office/powerpoint/2010/main" val="2218545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17</a:t>
            </a:fld>
            <a:endParaRPr lang="en-US" dirty="0"/>
          </a:p>
        </p:txBody>
      </p:sp>
    </p:spTree>
    <p:extLst>
      <p:ext uri="{BB962C8B-B14F-4D97-AF65-F5344CB8AC3E}">
        <p14:creationId xmlns:p14="http://schemas.microsoft.com/office/powerpoint/2010/main" val="25851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18</a:t>
            </a:fld>
            <a:endParaRPr lang="en-US" dirty="0"/>
          </a:p>
        </p:txBody>
      </p:sp>
    </p:spTree>
    <p:extLst>
      <p:ext uri="{BB962C8B-B14F-4D97-AF65-F5344CB8AC3E}">
        <p14:creationId xmlns:p14="http://schemas.microsoft.com/office/powerpoint/2010/main" val="236985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hired two officers in anticipation of future losses.</a:t>
            </a:r>
          </a:p>
        </p:txBody>
      </p:sp>
      <p:sp>
        <p:nvSpPr>
          <p:cNvPr id="4" name="Slide Number Placeholder 3"/>
          <p:cNvSpPr>
            <a:spLocks noGrp="1"/>
          </p:cNvSpPr>
          <p:nvPr>
            <p:ph type="sldNum" sz="quarter" idx="5"/>
          </p:nvPr>
        </p:nvSpPr>
        <p:spPr/>
        <p:txBody>
          <a:bodyPr/>
          <a:lstStyle/>
          <a:p>
            <a:fld id="{713A7540-1AF8-4BC1-A22D-ECD5EAF46A75}" type="slidenum">
              <a:rPr lang="en-US" smtClean="0"/>
              <a:t>19</a:t>
            </a:fld>
            <a:endParaRPr lang="en-US" dirty="0"/>
          </a:p>
        </p:txBody>
      </p:sp>
    </p:spTree>
    <p:extLst>
      <p:ext uri="{BB962C8B-B14F-4D97-AF65-F5344CB8AC3E}">
        <p14:creationId xmlns:p14="http://schemas.microsoft.com/office/powerpoint/2010/main" val="359419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a:t>
            </a:fld>
            <a:endParaRPr lang="en-US" dirty="0"/>
          </a:p>
        </p:txBody>
      </p:sp>
    </p:spTree>
    <p:extLst>
      <p:ext uri="{BB962C8B-B14F-4D97-AF65-F5344CB8AC3E}">
        <p14:creationId xmlns:p14="http://schemas.microsoft.com/office/powerpoint/2010/main" val="1186800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20</a:t>
            </a:fld>
            <a:endParaRPr lang="en-US" dirty="0"/>
          </a:p>
        </p:txBody>
      </p:sp>
    </p:spTree>
    <p:extLst>
      <p:ext uri="{BB962C8B-B14F-4D97-AF65-F5344CB8AC3E}">
        <p14:creationId xmlns:p14="http://schemas.microsoft.com/office/powerpoint/2010/main" val="2642760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Tour Coverage remained even </a:t>
            </a:r>
          </a:p>
          <a:p>
            <a:pPr marL="228600" indent="-228600">
              <a:buAutoNum type="arabicPeriod"/>
            </a:pPr>
            <a:r>
              <a:rPr lang="en-US" dirty="0"/>
              <a:t>Special Events stayed flat</a:t>
            </a:r>
          </a:p>
          <a:p>
            <a:pPr marL="228600" indent="-228600">
              <a:buAutoNum type="arabicPeriod"/>
            </a:pPr>
            <a:r>
              <a:rPr lang="en-US" dirty="0"/>
              <a:t>School Guard Dropped – New Hires</a:t>
            </a:r>
          </a:p>
          <a:p>
            <a:pPr marL="228600" indent="-228600">
              <a:buAutoNum type="arabicPeriod"/>
            </a:pPr>
            <a:r>
              <a:rPr lang="en-US" dirty="0"/>
              <a:t>Training decreased but will rise</a:t>
            </a:r>
          </a:p>
        </p:txBody>
      </p:sp>
      <p:sp>
        <p:nvSpPr>
          <p:cNvPr id="4" name="Slide Number Placeholder 3"/>
          <p:cNvSpPr>
            <a:spLocks noGrp="1"/>
          </p:cNvSpPr>
          <p:nvPr>
            <p:ph type="sldNum" sz="quarter" idx="5"/>
          </p:nvPr>
        </p:nvSpPr>
        <p:spPr/>
        <p:txBody>
          <a:bodyPr/>
          <a:lstStyle/>
          <a:p>
            <a:fld id="{713A7540-1AF8-4BC1-A22D-ECD5EAF46A75}" type="slidenum">
              <a:rPr lang="en-US" smtClean="0"/>
              <a:t>21</a:t>
            </a:fld>
            <a:endParaRPr lang="en-US" dirty="0"/>
          </a:p>
        </p:txBody>
      </p:sp>
    </p:spTree>
    <p:extLst>
      <p:ext uri="{BB962C8B-B14F-4D97-AF65-F5344CB8AC3E}">
        <p14:creationId xmlns:p14="http://schemas.microsoft.com/office/powerpoint/2010/main" val="3296373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22</a:t>
            </a:fld>
            <a:endParaRPr lang="en-US" dirty="0"/>
          </a:p>
        </p:txBody>
      </p:sp>
    </p:spTree>
    <p:extLst>
      <p:ext uri="{BB962C8B-B14F-4D97-AF65-F5344CB8AC3E}">
        <p14:creationId xmlns:p14="http://schemas.microsoft.com/office/powerpoint/2010/main" val="2301643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23</a:t>
            </a:fld>
            <a:endParaRPr lang="en-US" dirty="0"/>
          </a:p>
        </p:txBody>
      </p:sp>
    </p:spTree>
    <p:extLst>
      <p:ext uri="{BB962C8B-B14F-4D97-AF65-F5344CB8AC3E}">
        <p14:creationId xmlns:p14="http://schemas.microsoft.com/office/powerpoint/2010/main" val="3018145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24</a:t>
            </a:fld>
            <a:endParaRPr lang="en-US" dirty="0"/>
          </a:p>
        </p:txBody>
      </p:sp>
    </p:spTree>
    <p:extLst>
      <p:ext uri="{BB962C8B-B14F-4D97-AF65-F5344CB8AC3E}">
        <p14:creationId xmlns:p14="http://schemas.microsoft.com/office/powerpoint/2010/main" val="238982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 appointment of current CSW</a:t>
            </a:r>
          </a:p>
          <a:p>
            <a:r>
              <a:rPr lang="en-US" dirty="0"/>
              <a:t>New Hire</a:t>
            </a:r>
          </a:p>
        </p:txBody>
      </p:sp>
      <p:sp>
        <p:nvSpPr>
          <p:cNvPr id="4" name="Slide Number Placeholder 3"/>
          <p:cNvSpPr>
            <a:spLocks noGrp="1"/>
          </p:cNvSpPr>
          <p:nvPr>
            <p:ph type="sldNum" sz="quarter" idx="5"/>
          </p:nvPr>
        </p:nvSpPr>
        <p:spPr/>
        <p:txBody>
          <a:bodyPr/>
          <a:lstStyle/>
          <a:p>
            <a:fld id="{713A7540-1AF8-4BC1-A22D-ECD5EAF46A75}" type="slidenum">
              <a:rPr lang="en-US" smtClean="0"/>
              <a:t>25</a:t>
            </a:fld>
            <a:endParaRPr lang="en-US" dirty="0"/>
          </a:p>
        </p:txBody>
      </p:sp>
    </p:spTree>
    <p:extLst>
      <p:ext uri="{BB962C8B-B14F-4D97-AF65-F5344CB8AC3E}">
        <p14:creationId xmlns:p14="http://schemas.microsoft.com/office/powerpoint/2010/main" val="2119807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SNYPJOA: 	Perspective of an Addict – Changing the Narrative</a:t>
            </a:r>
          </a:p>
          <a:p>
            <a:r>
              <a:rPr lang="en-US" dirty="0"/>
              <a:t>	School Safety and interaction</a:t>
            </a:r>
          </a:p>
        </p:txBody>
      </p:sp>
      <p:sp>
        <p:nvSpPr>
          <p:cNvPr id="4" name="Slide Number Placeholder 3"/>
          <p:cNvSpPr>
            <a:spLocks noGrp="1"/>
          </p:cNvSpPr>
          <p:nvPr>
            <p:ph type="sldNum" sz="quarter" idx="5"/>
          </p:nvPr>
        </p:nvSpPr>
        <p:spPr/>
        <p:txBody>
          <a:bodyPr/>
          <a:lstStyle/>
          <a:p>
            <a:fld id="{713A7540-1AF8-4BC1-A22D-ECD5EAF46A75}" type="slidenum">
              <a:rPr lang="en-US" smtClean="0"/>
              <a:t>26</a:t>
            </a:fld>
            <a:endParaRPr lang="en-US" dirty="0"/>
          </a:p>
        </p:txBody>
      </p:sp>
    </p:spTree>
    <p:extLst>
      <p:ext uri="{BB962C8B-B14F-4D97-AF65-F5344CB8AC3E}">
        <p14:creationId xmlns:p14="http://schemas.microsoft.com/office/powerpoint/2010/main" val="1555803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27</a:t>
            </a:fld>
            <a:endParaRPr lang="en-US" dirty="0"/>
          </a:p>
        </p:txBody>
      </p:sp>
    </p:spTree>
    <p:extLst>
      <p:ext uri="{BB962C8B-B14F-4D97-AF65-F5344CB8AC3E}">
        <p14:creationId xmlns:p14="http://schemas.microsoft.com/office/powerpoint/2010/main" val="582312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28</a:t>
            </a:fld>
            <a:endParaRPr lang="en-US" dirty="0"/>
          </a:p>
        </p:txBody>
      </p:sp>
    </p:spTree>
    <p:extLst>
      <p:ext uri="{BB962C8B-B14F-4D97-AF65-F5344CB8AC3E}">
        <p14:creationId xmlns:p14="http://schemas.microsoft.com/office/powerpoint/2010/main" val="2237426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no communication from NYS on our submitted application</a:t>
            </a:r>
          </a:p>
          <a:p>
            <a:r>
              <a:rPr lang="en-US" dirty="0"/>
              <a:t>Will be arriving at a working calendar to update R&amp;R</a:t>
            </a:r>
          </a:p>
        </p:txBody>
      </p:sp>
      <p:sp>
        <p:nvSpPr>
          <p:cNvPr id="4" name="Slide Number Placeholder 3"/>
          <p:cNvSpPr>
            <a:spLocks noGrp="1"/>
          </p:cNvSpPr>
          <p:nvPr>
            <p:ph type="sldNum" sz="quarter" idx="5"/>
          </p:nvPr>
        </p:nvSpPr>
        <p:spPr/>
        <p:txBody>
          <a:bodyPr/>
          <a:lstStyle/>
          <a:p>
            <a:fld id="{713A7540-1AF8-4BC1-A22D-ECD5EAF46A75}" type="slidenum">
              <a:rPr lang="en-US" smtClean="0"/>
              <a:t>29</a:t>
            </a:fld>
            <a:endParaRPr lang="en-US" dirty="0"/>
          </a:p>
        </p:txBody>
      </p:sp>
    </p:spTree>
    <p:extLst>
      <p:ext uri="{BB962C8B-B14F-4D97-AF65-F5344CB8AC3E}">
        <p14:creationId xmlns:p14="http://schemas.microsoft.com/office/powerpoint/2010/main" val="292249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3</a:t>
            </a:fld>
            <a:endParaRPr lang="en-US" dirty="0"/>
          </a:p>
        </p:txBody>
      </p:sp>
    </p:spTree>
    <p:extLst>
      <p:ext uri="{BB962C8B-B14F-4D97-AF65-F5344CB8AC3E}">
        <p14:creationId xmlns:p14="http://schemas.microsoft.com/office/powerpoint/2010/main" val="677744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DCJS funding for BWC</a:t>
            </a:r>
          </a:p>
          <a:p>
            <a:r>
              <a:rPr lang="en-US" dirty="0"/>
              <a:t>New Policy must be in place</a:t>
            </a:r>
          </a:p>
          <a:p>
            <a:r>
              <a:rPr lang="en-US" dirty="0"/>
              <a:t>Offers $2000 / </a:t>
            </a:r>
          </a:p>
          <a:p>
            <a:r>
              <a:rPr lang="en-US" dirty="0"/>
              <a:t>Responses will come next year</a:t>
            </a:r>
          </a:p>
        </p:txBody>
      </p:sp>
      <p:sp>
        <p:nvSpPr>
          <p:cNvPr id="4" name="Slide Number Placeholder 3"/>
          <p:cNvSpPr>
            <a:spLocks noGrp="1"/>
          </p:cNvSpPr>
          <p:nvPr>
            <p:ph type="sldNum" sz="quarter" idx="5"/>
          </p:nvPr>
        </p:nvSpPr>
        <p:spPr/>
        <p:txBody>
          <a:bodyPr/>
          <a:lstStyle/>
          <a:p>
            <a:fld id="{713A7540-1AF8-4BC1-A22D-ECD5EAF46A75}" type="slidenum">
              <a:rPr lang="en-US" smtClean="0"/>
              <a:t>30</a:t>
            </a:fld>
            <a:endParaRPr lang="en-US" dirty="0"/>
          </a:p>
        </p:txBody>
      </p:sp>
    </p:spTree>
    <p:extLst>
      <p:ext uri="{BB962C8B-B14F-4D97-AF65-F5344CB8AC3E}">
        <p14:creationId xmlns:p14="http://schemas.microsoft.com/office/powerpoint/2010/main" val="4059514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Electrician and reviewed NYS Contract</a:t>
            </a:r>
          </a:p>
          <a:p>
            <a:r>
              <a:rPr lang="en-US" dirty="0"/>
              <a:t>Looking for Board Input</a:t>
            </a:r>
          </a:p>
        </p:txBody>
      </p:sp>
      <p:sp>
        <p:nvSpPr>
          <p:cNvPr id="4" name="Slide Number Placeholder 3"/>
          <p:cNvSpPr>
            <a:spLocks noGrp="1"/>
          </p:cNvSpPr>
          <p:nvPr>
            <p:ph type="sldNum" sz="quarter" idx="5"/>
          </p:nvPr>
        </p:nvSpPr>
        <p:spPr/>
        <p:txBody>
          <a:bodyPr/>
          <a:lstStyle/>
          <a:p>
            <a:fld id="{713A7540-1AF8-4BC1-A22D-ECD5EAF46A75}" type="slidenum">
              <a:rPr lang="en-US" smtClean="0"/>
              <a:t>31</a:t>
            </a:fld>
            <a:endParaRPr lang="en-US" dirty="0"/>
          </a:p>
        </p:txBody>
      </p:sp>
    </p:spTree>
    <p:extLst>
      <p:ext uri="{BB962C8B-B14F-4D97-AF65-F5344CB8AC3E}">
        <p14:creationId xmlns:p14="http://schemas.microsoft.com/office/powerpoint/2010/main" val="52806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32</a:t>
            </a:fld>
            <a:endParaRPr lang="en-US" dirty="0"/>
          </a:p>
        </p:txBody>
      </p:sp>
    </p:spTree>
    <p:extLst>
      <p:ext uri="{BB962C8B-B14F-4D97-AF65-F5344CB8AC3E}">
        <p14:creationId xmlns:p14="http://schemas.microsoft.com/office/powerpoint/2010/main" val="4115593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Lt. Gilmartin</a:t>
            </a:r>
          </a:p>
          <a:p>
            <a:r>
              <a:rPr lang="en-US" dirty="0"/>
              <a:t>Circulated among other Village first responder organizations</a:t>
            </a:r>
          </a:p>
          <a:p>
            <a:r>
              <a:rPr lang="en-US" dirty="0"/>
              <a:t>Follows ICS</a:t>
            </a:r>
          </a:p>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33</a:t>
            </a:fld>
            <a:endParaRPr lang="en-US" dirty="0"/>
          </a:p>
        </p:txBody>
      </p:sp>
    </p:spTree>
    <p:extLst>
      <p:ext uri="{BB962C8B-B14F-4D97-AF65-F5344CB8AC3E}">
        <p14:creationId xmlns:p14="http://schemas.microsoft.com/office/powerpoint/2010/main" val="332526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4</a:t>
            </a:fld>
            <a:endParaRPr lang="en-US" dirty="0"/>
          </a:p>
        </p:txBody>
      </p:sp>
    </p:spTree>
    <p:extLst>
      <p:ext uri="{BB962C8B-B14F-4D97-AF65-F5344CB8AC3E}">
        <p14:creationId xmlns:p14="http://schemas.microsoft.com/office/powerpoint/2010/main" val="305081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5</a:t>
            </a:fld>
            <a:endParaRPr lang="en-US" dirty="0"/>
          </a:p>
        </p:txBody>
      </p:sp>
    </p:spTree>
    <p:extLst>
      <p:ext uri="{BB962C8B-B14F-4D97-AF65-F5344CB8AC3E}">
        <p14:creationId xmlns:p14="http://schemas.microsoft.com/office/powerpoint/2010/main" val="336878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6</a:t>
            </a:fld>
            <a:endParaRPr lang="en-US" dirty="0"/>
          </a:p>
        </p:txBody>
      </p:sp>
    </p:spTree>
    <p:extLst>
      <p:ext uri="{BB962C8B-B14F-4D97-AF65-F5344CB8AC3E}">
        <p14:creationId xmlns:p14="http://schemas.microsoft.com/office/powerpoint/2010/main" val="213153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7</a:t>
            </a:fld>
            <a:endParaRPr lang="en-US" dirty="0"/>
          </a:p>
        </p:txBody>
      </p:sp>
    </p:spTree>
    <p:extLst>
      <p:ext uri="{BB962C8B-B14F-4D97-AF65-F5344CB8AC3E}">
        <p14:creationId xmlns:p14="http://schemas.microsoft.com/office/powerpoint/2010/main" val="158789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Distemper</a:t>
            </a:r>
          </a:p>
          <a:p>
            <a:r>
              <a:rPr lang="en-US" dirty="0"/>
              <a:t>Communication with DEC</a:t>
            </a:r>
          </a:p>
        </p:txBody>
      </p:sp>
      <p:sp>
        <p:nvSpPr>
          <p:cNvPr id="4" name="Slide Number Placeholder 3"/>
          <p:cNvSpPr>
            <a:spLocks noGrp="1"/>
          </p:cNvSpPr>
          <p:nvPr>
            <p:ph type="sldNum" sz="quarter" idx="5"/>
          </p:nvPr>
        </p:nvSpPr>
        <p:spPr/>
        <p:txBody>
          <a:bodyPr/>
          <a:lstStyle/>
          <a:p>
            <a:fld id="{713A7540-1AF8-4BC1-A22D-ECD5EAF46A75}" type="slidenum">
              <a:rPr lang="en-US" smtClean="0"/>
              <a:t>8</a:t>
            </a:fld>
            <a:endParaRPr lang="en-US" dirty="0"/>
          </a:p>
        </p:txBody>
      </p:sp>
    </p:spTree>
    <p:extLst>
      <p:ext uri="{BB962C8B-B14F-4D97-AF65-F5344CB8AC3E}">
        <p14:creationId xmlns:p14="http://schemas.microsoft.com/office/powerpoint/2010/main" val="128528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A7540-1AF8-4BC1-A22D-ECD5EAF46A75}" type="slidenum">
              <a:rPr lang="en-US" smtClean="0"/>
              <a:t>9</a:t>
            </a:fld>
            <a:endParaRPr lang="en-US" dirty="0"/>
          </a:p>
        </p:txBody>
      </p:sp>
    </p:spTree>
    <p:extLst>
      <p:ext uri="{BB962C8B-B14F-4D97-AF65-F5344CB8AC3E}">
        <p14:creationId xmlns:p14="http://schemas.microsoft.com/office/powerpoint/2010/main" val="294982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45209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160576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359059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43764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224261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396618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310115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104359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324095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277425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5CCEC4-FD7F-4541-87E6-52643CFDDDEE}" type="datetimeFigureOut">
              <a:rPr lang="en-US" smtClean="0"/>
              <a:t>10/24/2022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552A657C-B9BD-47DD-917E-ECF52B643765}" type="slidenum">
              <a:rPr lang="en-US" smtClean="0"/>
              <a:t>‹#›</a:t>
            </a:fld>
            <a:endParaRPr lang="en-US" dirty="0"/>
          </a:p>
        </p:txBody>
      </p:sp>
    </p:spTree>
    <p:extLst>
      <p:ext uri="{BB962C8B-B14F-4D97-AF65-F5344CB8AC3E}">
        <p14:creationId xmlns:p14="http://schemas.microsoft.com/office/powerpoint/2010/main" val="235931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5CCEC4-FD7F-4541-87E6-52643CFDDDEE}" type="datetimeFigureOut">
              <a:rPr lang="en-US" smtClean="0"/>
              <a:t>10/24/2022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52A657C-B9BD-47DD-917E-ECF52B643765}" type="slidenum">
              <a:rPr lang="en-US" smtClean="0"/>
              <a:t>‹#›</a:t>
            </a:fld>
            <a:endParaRPr lang="en-US" dirty="0"/>
          </a:p>
        </p:txBody>
      </p:sp>
    </p:spTree>
    <p:extLst>
      <p:ext uri="{BB962C8B-B14F-4D97-AF65-F5344CB8AC3E}">
        <p14:creationId xmlns:p14="http://schemas.microsoft.com/office/powerpoint/2010/main" val="42740997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6622-843C-4DE7-80AC-D9E78ACC5E1C}"/>
              </a:ext>
            </a:extLst>
          </p:cNvPr>
          <p:cNvSpPr>
            <a:spLocks noGrp="1"/>
          </p:cNvSpPr>
          <p:nvPr>
            <p:ph type="ctrTitle"/>
          </p:nvPr>
        </p:nvSpPr>
        <p:spPr/>
        <p:txBody>
          <a:bodyPr>
            <a:normAutofit/>
          </a:bodyPr>
          <a:lstStyle/>
          <a:p>
            <a:r>
              <a:rPr lang="en-US" dirty="0"/>
              <a:t>Police Department Quarterly Update</a:t>
            </a:r>
          </a:p>
        </p:txBody>
      </p:sp>
      <p:sp>
        <p:nvSpPr>
          <p:cNvPr id="3" name="Subtitle 2">
            <a:extLst>
              <a:ext uri="{FF2B5EF4-FFF2-40B4-BE49-F238E27FC236}">
                <a16:creationId xmlns:a16="http://schemas.microsoft.com/office/drawing/2014/main" id="{ADF0E89F-C482-455B-8D46-D17D55365CE3}"/>
              </a:ext>
            </a:extLst>
          </p:cNvPr>
          <p:cNvSpPr>
            <a:spLocks noGrp="1"/>
          </p:cNvSpPr>
          <p:nvPr>
            <p:ph type="subTitle" idx="1"/>
          </p:nvPr>
        </p:nvSpPr>
        <p:spPr/>
        <p:txBody>
          <a:bodyPr/>
          <a:lstStyle/>
          <a:p>
            <a:r>
              <a:rPr lang="en-US" dirty="0"/>
              <a:t>Pleasantville Board of Trustees Meeting</a:t>
            </a:r>
          </a:p>
          <a:p>
            <a:r>
              <a:rPr lang="en-US" dirty="0"/>
              <a:t>August 8, 2022</a:t>
            </a:r>
          </a:p>
          <a:p>
            <a:endParaRPr lang="en-US" dirty="0"/>
          </a:p>
        </p:txBody>
      </p:sp>
    </p:spTree>
    <p:extLst>
      <p:ext uri="{BB962C8B-B14F-4D97-AF65-F5344CB8AC3E}">
        <p14:creationId xmlns:p14="http://schemas.microsoft.com/office/powerpoint/2010/main" val="370542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Autofit/>
          </a:bodyPr>
          <a:lstStyle/>
          <a:p>
            <a:pPr marL="0" indent="0">
              <a:buNone/>
            </a:pPr>
            <a:r>
              <a:rPr lang="en-US" sz="2400" b="1" u="sng" dirty="0"/>
              <a:t>August 23</a:t>
            </a:r>
            <a:r>
              <a:rPr lang="en-US" sz="2400" b="1" dirty="0"/>
              <a:t>:</a:t>
            </a:r>
          </a:p>
          <a:p>
            <a:pPr marL="0" indent="0">
              <a:buNone/>
            </a:pPr>
            <a:endParaRPr lang="en-US" sz="2400" b="1" dirty="0"/>
          </a:p>
          <a:p>
            <a:pPr marL="0" indent="0">
              <a:buNone/>
            </a:pPr>
            <a:r>
              <a:rPr lang="en-US" sz="2400" b="1" dirty="0"/>
              <a:t>A mother who was travelling for business reported that her adult daughter was making threats of self-harm.</a:t>
            </a:r>
          </a:p>
          <a:p>
            <a:pPr marL="0" indent="0">
              <a:buNone/>
            </a:pPr>
            <a:endParaRPr lang="en-US" sz="2400" b="1" dirty="0"/>
          </a:p>
          <a:p>
            <a:pPr marL="0" indent="0">
              <a:buNone/>
            </a:pPr>
            <a:r>
              <a:rPr lang="en-US" sz="2400" b="1" dirty="0"/>
              <a:t>Officers responded to the home to ensure her safety. Although she was reluctant to speak to them, with coordination between her therapist, the Mobile Crisis Team members and the officers, a safety plan for her continued well-being and mental health was achieved.</a:t>
            </a:r>
          </a:p>
        </p:txBody>
      </p:sp>
    </p:spTree>
    <p:extLst>
      <p:ext uri="{BB962C8B-B14F-4D97-AF65-F5344CB8AC3E}">
        <p14:creationId xmlns:p14="http://schemas.microsoft.com/office/powerpoint/2010/main" val="203361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Detective Division Activity</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Autofit/>
          </a:bodyPr>
          <a:lstStyle/>
          <a:p>
            <a:pPr marL="0" indent="0">
              <a:buNone/>
            </a:pPr>
            <a:r>
              <a:rPr lang="en-US" sz="2400" b="1" dirty="0"/>
              <a:t>Two cases were received by this Department (Larceny &amp; Criminal Mischief, and Making Graffiti) in which the investigation led to the perpetrators being juveniles. </a:t>
            </a:r>
          </a:p>
          <a:p>
            <a:pPr marL="0" indent="0">
              <a:buNone/>
            </a:pPr>
            <a:endParaRPr lang="en-US" sz="2400" b="1" dirty="0"/>
          </a:p>
          <a:p>
            <a:pPr marL="0" indent="0">
              <a:buNone/>
            </a:pPr>
            <a:r>
              <a:rPr lang="en-US" sz="2400" b="1" dirty="0"/>
              <a:t>In both cases, Det. Sgt. Garcia was able to identify the juveniles,  perform a deterrent interview and facilitate financial restitution for the victims.</a:t>
            </a:r>
          </a:p>
        </p:txBody>
      </p:sp>
    </p:spTree>
    <p:extLst>
      <p:ext uri="{BB962C8B-B14F-4D97-AF65-F5344CB8AC3E}">
        <p14:creationId xmlns:p14="http://schemas.microsoft.com/office/powerpoint/2010/main" val="72354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Detective Division Activity</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457200" lvl="1" indent="0">
              <a:buNone/>
            </a:pPr>
            <a:endParaRPr lang="en-US" sz="2400" b="1" u="sng" dirty="0"/>
          </a:p>
          <a:p>
            <a:pPr marL="457200" lvl="1" indent="0">
              <a:buNone/>
            </a:pPr>
            <a:endParaRPr lang="en-US" sz="2400" b="1" u="sng" dirty="0"/>
          </a:p>
        </p:txBody>
      </p:sp>
      <p:graphicFrame>
        <p:nvGraphicFramePr>
          <p:cNvPr id="5" name="Chart 4">
            <a:extLst>
              <a:ext uri="{FF2B5EF4-FFF2-40B4-BE49-F238E27FC236}">
                <a16:creationId xmlns:a16="http://schemas.microsoft.com/office/drawing/2014/main" id="{EF32D746-208A-4167-9465-27C0F480CDD2}"/>
              </a:ext>
            </a:extLst>
          </p:cNvPr>
          <p:cNvGraphicFramePr>
            <a:graphicFrameLocks/>
          </p:cNvGraphicFramePr>
          <p:nvPr>
            <p:extLst>
              <p:ext uri="{D42A27DB-BD31-4B8C-83A1-F6EECF244321}">
                <p14:modId xmlns:p14="http://schemas.microsoft.com/office/powerpoint/2010/main" val="983488881"/>
              </p:ext>
            </p:extLst>
          </p:nvPr>
        </p:nvGraphicFramePr>
        <p:xfrm>
          <a:off x="3810000" y="1123837"/>
          <a:ext cx="7011880" cy="4601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971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Staffing and Overtime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We are attempting to clarify how we categorize Patrol Overtime in the Police Department.</a:t>
            </a:r>
          </a:p>
          <a:p>
            <a:pPr lvl="1"/>
            <a:endParaRPr lang="en-US" sz="2000" b="1" dirty="0"/>
          </a:p>
        </p:txBody>
      </p:sp>
    </p:spTree>
    <p:extLst>
      <p:ext uri="{BB962C8B-B14F-4D97-AF65-F5344CB8AC3E}">
        <p14:creationId xmlns:p14="http://schemas.microsoft.com/office/powerpoint/2010/main" val="235875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How We Schedule</a:t>
            </a:r>
            <a:br>
              <a:rPr lang="en-US" dirty="0"/>
            </a:br>
            <a:endParaRPr lang="en-US" dirty="0"/>
          </a:p>
        </p:txBody>
      </p:sp>
      <p:pic>
        <p:nvPicPr>
          <p:cNvPr id="5" name="Content Placeholder 4">
            <a:extLst>
              <a:ext uri="{FF2B5EF4-FFF2-40B4-BE49-F238E27FC236}">
                <a16:creationId xmlns:a16="http://schemas.microsoft.com/office/drawing/2014/main" id="{62EA65E5-3F46-412A-9354-8DD217C3A916}"/>
              </a:ext>
            </a:extLst>
          </p:cNvPr>
          <p:cNvPicPr>
            <a:picLocks noGrp="1" noChangeAspect="1"/>
          </p:cNvPicPr>
          <p:nvPr>
            <p:ph idx="1"/>
          </p:nvPr>
        </p:nvPicPr>
        <p:blipFill>
          <a:blip r:embed="rId3"/>
          <a:stretch>
            <a:fillRect/>
          </a:stretch>
        </p:blipFill>
        <p:spPr>
          <a:xfrm>
            <a:off x="4536489" y="710214"/>
            <a:ext cx="6036816" cy="5521910"/>
          </a:xfrm>
          <a:prstGeom prst="rect">
            <a:avLst/>
          </a:prstGeom>
        </p:spPr>
      </p:pic>
    </p:spTree>
    <p:extLst>
      <p:ext uri="{BB962C8B-B14F-4D97-AF65-F5344CB8AC3E}">
        <p14:creationId xmlns:p14="http://schemas.microsoft.com/office/powerpoint/2010/main" val="27408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How We Schedule</a:t>
            </a:r>
            <a:br>
              <a:rPr lang="en-US" dirty="0"/>
            </a:br>
            <a:endParaRPr lang="en-US" dirty="0"/>
          </a:p>
        </p:txBody>
      </p:sp>
      <p:pic>
        <p:nvPicPr>
          <p:cNvPr id="4" name="Content Placeholder 3">
            <a:extLst>
              <a:ext uri="{FF2B5EF4-FFF2-40B4-BE49-F238E27FC236}">
                <a16:creationId xmlns:a16="http://schemas.microsoft.com/office/drawing/2014/main" id="{35BC8308-ACDE-4CF7-A04A-350F13874D1D}"/>
              </a:ext>
            </a:extLst>
          </p:cNvPr>
          <p:cNvPicPr>
            <a:picLocks noGrp="1" noChangeAspect="1"/>
          </p:cNvPicPr>
          <p:nvPr>
            <p:ph idx="1"/>
          </p:nvPr>
        </p:nvPicPr>
        <p:blipFill>
          <a:blip r:embed="rId3"/>
          <a:stretch>
            <a:fillRect/>
          </a:stretch>
        </p:blipFill>
        <p:spPr>
          <a:xfrm>
            <a:off x="4811697" y="719092"/>
            <a:ext cx="5504155" cy="5450890"/>
          </a:xfrm>
          <a:prstGeom prst="rect">
            <a:avLst/>
          </a:prstGeom>
        </p:spPr>
      </p:pic>
    </p:spTree>
    <p:extLst>
      <p:ext uri="{BB962C8B-B14F-4D97-AF65-F5344CB8AC3E}">
        <p14:creationId xmlns:p14="http://schemas.microsoft.com/office/powerpoint/2010/main" val="372448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How We Schedule</a:t>
            </a:r>
            <a:br>
              <a:rPr lang="en-US" dirty="0"/>
            </a:br>
            <a:endParaRPr lang="en-US" dirty="0"/>
          </a:p>
        </p:txBody>
      </p:sp>
      <p:pic>
        <p:nvPicPr>
          <p:cNvPr id="4" name="Content Placeholder 3">
            <a:extLst>
              <a:ext uri="{FF2B5EF4-FFF2-40B4-BE49-F238E27FC236}">
                <a16:creationId xmlns:a16="http://schemas.microsoft.com/office/drawing/2014/main" id="{43DBE891-B527-4A72-910E-50A96E1E08AB}"/>
              </a:ext>
            </a:extLst>
          </p:cNvPr>
          <p:cNvPicPr>
            <a:picLocks noGrp="1" noChangeAspect="1"/>
          </p:cNvPicPr>
          <p:nvPr>
            <p:ph idx="1"/>
          </p:nvPr>
        </p:nvPicPr>
        <p:blipFill>
          <a:blip r:embed="rId3"/>
          <a:stretch>
            <a:fillRect/>
          </a:stretch>
        </p:blipFill>
        <p:spPr>
          <a:xfrm>
            <a:off x="4873841" y="683581"/>
            <a:ext cx="5353235" cy="5477521"/>
          </a:xfrm>
          <a:prstGeom prst="rect">
            <a:avLst/>
          </a:prstGeom>
        </p:spPr>
      </p:pic>
    </p:spTree>
    <p:extLst>
      <p:ext uri="{BB962C8B-B14F-4D97-AF65-F5344CB8AC3E}">
        <p14:creationId xmlns:p14="http://schemas.microsoft.com/office/powerpoint/2010/main" val="145346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How We Schedule</a:t>
            </a:r>
            <a:br>
              <a:rPr lang="en-US" dirty="0"/>
            </a:br>
            <a:endParaRPr lang="en-US" dirty="0"/>
          </a:p>
        </p:txBody>
      </p:sp>
      <p:pic>
        <p:nvPicPr>
          <p:cNvPr id="4" name="Content Placeholder 3">
            <a:extLst>
              <a:ext uri="{FF2B5EF4-FFF2-40B4-BE49-F238E27FC236}">
                <a16:creationId xmlns:a16="http://schemas.microsoft.com/office/drawing/2014/main" id="{899C38D7-2786-44B6-A7FE-823475F9E606}"/>
              </a:ext>
            </a:extLst>
          </p:cNvPr>
          <p:cNvPicPr>
            <a:picLocks noGrp="1" noChangeAspect="1"/>
          </p:cNvPicPr>
          <p:nvPr>
            <p:ph idx="1"/>
          </p:nvPr>
        </p:nvPicPr>
        <p:blipFill>
          <a:blip r:embed="rId3"/>
          <a:stretch>
            <a:fillRect/>
          </a:stretch>
        </p:blipFill>
        <p:spPr>
          <a:xfrm>
            <a:off x="3868738" y="1389207"/>
            <a:ext cx="7315200" cy="4070060"/>
          </a:xfrm>
          <a:prstGeom prst="rect">
            <a:avLst/>
          </a:prstGeom>
        </p:spPr>
      </p:pic>
    </p:spTree>
    <p:extLst>
      <p:ext uri="{BB962C8B-B14F-4D97-AF65-F5344CB8AC3E}">
        <p14:creationId xmlns:p14="http://schemas.microsoft.com/office/powerpoint/2010/main" val="196207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How We Schedule</a:t>
            </a:r>
            <a:br>
              <a:rPr lang="en-US" dirty="0"/>
            </a:br>
            <a:endParaRPr lang="en-US" dirty="0"/>
          </a:p>
        </p:txBody>
      </p:sp>
      <p:pic>
        <p:nvPicPr>
          <p:cNvPr id="6" name="Content Placeholder 5">
            <a:extLst>
              <a:ext uri="{FF2B5EF4-FFF2-40B4-BE49-F238E27FC236}">
                <a16:creationId xmlns:a16="http://schemas.microsoft.com/office/drawing/2014/main" id="{A7FEA9AB-187C-4739-B92D-4B5EC7984140}"/>
              </a:ext>
            </a:extLst>
          </p:cNvPr>
          <p:cNvPicPr>
            <a:picLocks noGrp="1" noChangeAspect="1"/>
          </p:cNvPicPr>
          <p:nvPr>
            <p:ph idx="1"/>
          </p:nvPr>
        </p:nvPicPr>
        <p:blipFill>
          <a:blip r:embed="rId3"/>
          <a:stretch>
            <a:fillRect/>
          </a:stretch>
        </p:blipFill>
        <p:spPr>
          <a:xfrm>
            <a:off x="3868738" y="1389207"/>
            <a:ext cx="7315200" cy="4070060"/>
          </a:xfrm>
          <a:prstGeom prst="rect">
            <a:avLst/>
          </a:prstGeom>
        </p:spPr>
      </p:pic>
    </p:spTree>
    <p:extLst>
      <p:ext uri="{BB962C8B-B14F-4D97-AF65-F5344CB8AC3E}">
        <p14:creationId xmlns:p14="http://schemas.microsoft.com/office/powerpoint/2010/main" val="396630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Patrol Staffing and Overtime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Q3 2021: 769.5 hours</a:t>
            </a:r>
          </a:p>
          <a:p>
            <a:pPr lvl="1"/>
            <a:endParaRPr lang="en-US" sz="2400" b="1" dirty="0"/>
          </a:p>
          <a:p>
            <a:pPr lvl="1"/>
            <a:endParaRPr lang="en-US" sz="2400" b="1" dirty="0"/>
          </a:p>
          <a:p>
            <a:pPr lvl="1"/>
            <a:r>
              <a:rPr lang="en-US" sz="2400" b="1" dirty="0"/>
              <a:t>Q3 2022: 1370.75 hours</a:t>
            </a:r>
          </a:p>
          <a:p>
            <a:pPr lvl="1"/>
            <a:endParaRPr lang="en-US" sz="2000" b="1" dirty="0"/>
          </a:p>
        </p:txBody>
      </p:sp>
    </p:spTree>
    <p:extLst>
      <p:ext uri="{BB962C8B-B14F-4D97-AF65-F5344CB8AC3E}">
        <p14:creationId xmlns:p14="http://schemas.microsoft.com/office/powerpoint/2010/main" val="73369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for Service</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5118447" y="141402"/>
            <a:ext cx="6281873" cy="6466788"/>
          </a:xfrm>
        </p:spPr>
        <p:txBody>
          <a:bodyPr>
            <a:normAutofit lnSpcReduction="10000"/>
          </a:bodyPr>
          <a:lstStyle/>
          <a:p>
            <a:r>
              <a:rPr lang="en-US" sz="2400" b="1" dirty="0">
                <a:solidFill>
                  <a:srgbClr val="0070C0"/>
                </a:solidFill>
              </a:rPr>
              <a:t>1059 Calls for Service this Quarter </a:t>
            </a:r>
            <a:r>
              <a:rPr lang="en-US" sz="2400" b="1" dirty="0"/>
              <a:t>(down from 1287), including:</a:t>
            </a:r>
          </a:p>
          <a:p>
            <a:pPr marL="0" indent="0">
              <a:buNone/>
            </a:pPr>
            <a:endParaRPr lang="en-US" b="1" dirty="0"/>
          </a:p>
          <a:p>
            <a:pPr lvl="1"/>
            <a:r>
              <a:rPr lang="en-US" sz="2400" b="1" dirty="0">
                <a:solidFill>
                  <a:srgbClr val="0070C0"/>
                </a:solidFill>
              </a:rPr>
              <a:t>Aided Calls: 97 </a:t>
            </a:r>
            <a:r>
              <a:rPr lang="en-US" sz="2400" b="1" dirty="0"/>
              <a:t>(101)</a:t>
            </a:r>
          </a:p>
          <a:p>
            <a:pPr lvl="1"/>
            <a:r>
              <a:rPr lang="en-US" sz="2400" b="1" dirty="0">
                <a:solidFill>
                  <a:srgbClr val="0070C0"/>
                </a:solidFill>
              </a:rPr>
              <a:t>Alarm response: 39 </a:t>
            </a:r>
            <a:r>
              <a:rPr lang="en-US" sz="2400" b="1" dirty="0"/>
              <a:t>(47)</a:t>
            </a:r>
          </a:p>
          <a:p>
            <a:pPr lvl="1"/>
            <a:r>
              <a:rPr lang="en-US" sz="2400" b="1" dirty="0">
                <a:solidFill>
                  <a:srgbClr val="0070C0"/>
                </a:solidFill>
              </a:rPr>
              <a:t>Auto Accident (Prop. Damage): 46 </a:t>
            </a:r>
            <a:r>
              <a:rPr lang="en-US" sz="2400" b="1" dirty="0"/>
              <a:t>(41)</a:t>
            </a:r>
          </a:p>
          <a:p>
            <a:pPr lvl="1"/>
            <a:r>
              <a:rPr lang="en-US" sz="2400" b="1" dirty="0">
                <a:solidFill>
                  <a:srgbClr val="0070C0"/>
                </a:solidFill>
              </a:rPr>
              <a:t>Auto Accident (Pers. Injury): 5 </a:t>
            </a:r>
            <a:r>
              <a:rPr lang="en-US" sz="2400" b="1" dirty="0"/>
              <a:t>(5)</a:t>
            </a:r>
          </a:p>
          <a:p>
            <a:pPr lvl="1"/>
            <a:r>
              <a:rPr lang="en-US" sz="2400" b="1" dirty="0">
                <a:solidFill>
                  <a:srgbClr val="0070C0"/>
                </a:solidFill>
              </a:rPr>
              <a:t>Disturbance: 9 </a:t>
            </a:r>
            <a:r>
              <a:rPr lang="en-US" sz="2400" b="1" dirty="0"/>
              <a:t>(26)</a:t>
            </a:r>
          </a:p>
          <a:p>
            <a:pPr lvl="1"/>
            <a:r>
              <a:rPr lang="en-US" sz="2400" b="1" dirty="0">
                <a:solidFill>
                  <a:srgbClr val="0070C0"/>
                </a:solidFill>
              </a:rPr>
              <a:t>Domestic Dispute: 15 </a:t>
            </a:r>
            <a:r>
              <a:rPr lang="en-US" sz="2400" b="1" dirty="0"/>
              <a:t>(12)</a:t>
            </a:r>
          </a:p>
          <a:p>
            <a:pPr lvl="1"/>
            <a:r>
              <a:rPr lang="en-US" sz="2400" b="1" dirty="0">
                <a:solidFill>
                  <a:srgbClr val="0070C0"/>
                </a:solidFill>
              </a:rPr>
              <a:t>Driving Complaint: 13 </a:t>
            </a:r>
            <a:r>
              <a:rPr lang="en-US" sz="2400" b="1" dirty="0"/>
              <a:t>(5)</a:t>
            </a:r>
          </a:p>
          <a:p>
            <a:pPr lvl="1"/>
            <a:r>
              <a:rPr lang="en-US" sz="2400" b="1" dirty="0">
                <a:solidFill>
                  <a:srgbClr val="0070C0"/>
                </a:solidFill>
              </a:rPr>
              <a:t>Emotionally Disturbed Person: 3 </a:t>
            </a:r>
            <a:r>
              <a:rPr lang="en-US" sz="2400" b="1" dirty="0"/>
              <a:t>(3)</a:t>
            </a:r>
          </a:p>
          <a:p>
            <a:pPr lvl="1"/>
            <a:r>
              <a:rPr lang="en-US" sz="2400" b="1" dirty="0">
                <a:solidFill>
                  <a:srgbClr val="0070C0"/>
                </a:solidFill>
              </a:rPr>
              <a:t>Hazardous Conditions: 33 </a:t>
            </a:r>
            <a:r>
              <a:rPr lang="en-US" sz="2400" b="1" dirty="0"/>
              <a:t>(26)</a:t>
            </a:r>
          </a:p>
          <a:p>
            <a:pPr lvl="1"/>
            <a:r>
              <a:rPr lang="en-US" sz="2400" b="1" dirty="0">
                <a:solidFill>
                  <a:srgbClr val="0070C0"/>
                </a:solidFill>
              </a:rPr>
              <a:t>Location Check: 2 </a:t>
            </a:r>
            <a:r>
              <a:rPr lang="en-US" sz="2400" b="1" dirty="0"/>
              <a:t>(11)</a:t>
            </a:r>
          </a:p>
          <a:p>
            <a:pPr lvl="1"/>
            <a:r>
              <a:rPr lang="en-US" sz="2400" b="1" dirty="0">
                <a:solidFill>
                  <a:srgbClr val="0070C0"/>
                </a:solidFill>
              </a:rPr>
              <a:t>Noise Complaint: 33 </a:t>
            </a:r>
            <a:r>
              <a:rPr lang="en-US" sz="2400" b="1" dirty="0"/>
              <a:t>(25)</a:t>
            </a:r>
          </a:p>
          <a:p>
            <a:pPr lvl="1"/>
            <a:r>
              <a:rPr lang="en-US" sz="2400" b="1" dirty="0">
                <a:solidFill>
                  <a:srgbClr val="0070C0"/>
                </a:solidFill>
              </a:rPr>
              <a:t>Suspicious Person: 24 </a:t>
            </a:r>
            <a:r>
              <a:rPr lang="en-US" sz="2400" b="1" dirty="0"/>
              <a:t>(20)</a:t>
            </a:r>
          </a:p>
          <a:p>
            <a:pPr lvl="1"/>
            <a:r>
              <a:rPr lang="en-US" sz="2400" b="1" dirty="0">
                <a:solidFill>
                  <a:srgbClr val="0070C0"/>
                </a:solidFill>
              </a:rPr>
              <a:t>Suspicious Auto: 13 </a:t>
            </a:r>
            <a:r>
              <a:rPr lang="en-US" sz="2400" b="1" dirty="0"/>
              <a:t>(16)</a:t>
            </a:r>
          </a:p>
          <a:p>
            <a:pPr lvl="1"/>
            <a:r>
              <a:rPr lang="en-US" sz="2400" b="1" dirty="0">
                <a:solidFill>
                  <a:srgbClr val="0070C0"/>
                </a:solidFill>
              </a:rPr>
              <a:t>Welfare Check: 28 </a:t>
            </a:r>
            <a:r>
              <a:rPr lang="en-US" sz="2400" b="1" dirty="0"/>
              <a:t>(34)</a:t>
            </a:r>
          </a:p>
        </p:txBody>
      </p:sp>
    </p:spTree>
    <p:extLst>
      <p:ext uri="{BB962C8B-B14F-4D97-AF65-F5344CB8AC3E}">
        <p14:creationId xmlns:p14="http://schemas.microsoft.com/office/powerpoint/2010/main" val="162692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Staffing and Patrol  Overtime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endParaRPr lang="en-US" sz="2400" b="1" dirty="0"/>
          </a:p>
          <a:p>
            <a:pPr lvl="1"/>
            <a:r>
              <a:rPr lang="en-US" sz="2400" b="1" dirty="0"/>
              <a:t>Q3 Overtime: 769.5 hours</a:t>
            </a:r>
          </a:p>
          <a:p>
            <a:pPr lvl="1"/>
            <a:endParaRPr lang="en-US" sz="2400" b="1" dirty="0"/>
          </a:p>
          <a:p>
            <a:pPr lvl="1"/>
            <a:r>
              <a:rPr lang="en-US" sz="2400" b="1" dirty="0"/>
              <a:t>Q4 Overtime: 1208.75 hours</a:t>
            </a:r>
          </a:p>
          <a:p>
            <a:pPr lvl="1"/>
            <a:endParaRPr lang="en-US" sz="2400" b="1" dirty="0"/>
          </a:p>
          <a:p>
            <a:pPr lvl="1"/>
            <a:r>
              <a:rPr lang="en-US" sz="2400" b="1" dirty="0"/>
              <a:t>Q1 Overtime: 991 hours</a:t>
            </a:r>
          </a:p>
          <a:p>
            <a:pPr lvl="1"/>
            <a:endParaRPr lang="en-US" sz="2400" b="1" dirty="0"/>
          </a:p>
          <a:p>
            <a:pPr lvl="1"/>
            <a:r>
              <a:rPr lang="en-US" sz="2400" b="1" dirty="0"/>
              <a:t>Q2 Overtime: 1586.5 hours</a:t>
            </a:r>
          </a:p>
          <a:p>
            <a:pPr lvl="1"/>
            <a:endParaRPr lang="en-US" sz="2400" b="1" dirty="0"/>
          </a:p>
          <a:p>
            <a:pPr lvl="1"/>
            <a:r>
              <a:rPr lang="en-US" sz="2400" b="1" dirty="0"/>
              <a:t>Q3 Overtime: 1370.75 hours</a:t>
            </a:r>
          </a:p>
          <a:p>
            <a:pPr lvl="1"/>
            <a:endParaRPr lang="en-US" sz="2000" b="1" dirty="0"/>
          </a:p>
        </p:txBody>
      </p:sp>
    </p:spTree>
    <p:extLst>
      <p:ext uri="{BB962C8B-B14F-4D97-AF65-F5344CB8AC3E}">
        <p14:creationId xmlns:p14="http://schemas.microsoft.com/office/powerpoint/2010/main" val="246607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Staffing and Overtime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endParaRPr lang="en-US" sz="2400" b="1" dirty="0"/>
          </a:p>
          <a:p>
            <a:pPr lvl="1"/>
            <a:endParaRPr lang="en-US" sz="2000" b="1" dirty="0"/>
          </a:p>
        </p:txBody>
      </p:sp>
      <p:graphicFrame>
        <p:nvGraphicFramePr>
          <p:cNvPr id="4" name="Chart 3">
            <a:extLst>
              <a:ext uri="{FF2B5EF4-FFF2-40B4-BE49-F238E27FC236}">
                <a16:creationId xmlns:a16="http://schemas.microsoft.com/office/drawing/2014/main" id="{3F814E6B-D6F1-464C-BB81-E9432F113469}"/>
              </a:ext>
            </a:extLst>
          </p:cNvPr>
          <p:cNvGraphicFramePr>
            <a:graphicFrameLocks/>
          </p:cNvGraphicFramePr>
          <p:nvPr>
            <p:extLst>
              <p:ext uri="{D42A27DB-BD31-4B8C-83A1-F6EECF244321}">
                <p14:modId xmlns:p14="http://schemas.microsoft.com/office/powerpoint/2010/main" val="1234247649"/>
              </p:ext>
            </p:extLst>
          </p:nvPr>
        </p:nvGraphicFramePr>
        <p:xfrm>
          <a:off x="3869268" y="864108"/>
          <a:ext cx="73152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5640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Personnel and Staffing</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Two of our Sergeants will serve their last day before the end of the calendar year.</a:t>
            </a:r>
          </a:p>
        </p:txBody>
      </p:sp>
    </p:spTree>
    <p:extLst>
      <p:ext uri="{BB962C8B-B14F-4D97-AF65-F5344CB8AC3E}">
        <p14:creationId xmlns:p14="http://schemas.microsoft.com/office/powerpoint/2010/main" val="137905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Personnel and Staffing</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502920" lvl="1" indent="0">
              <a:buNone/>
            </a:pPr>
            <a:endParaRPr lang="en-US" sz="2400" b="1" dirty="0"/>
          </a:p>
          <a:p>
            <a:pPr lvl="1"/>
            <a:r>
              <a:rPr lang="en-US" sz="2400" b="1" dirty="0"/>
              <a:t>PO Juan Alonzo was hired in early July.</a:t>
            </a:r>
          </a:p>
          <a:p>
            <a:pPr lvl="1"/>
            <a:endParaRPr lang="en-US" sz="2400" b="1" dirty="0"/>
          </a:p>
          <a:p>
            <a:pPr lvl="1"/>
            <a:r>
              <a:rPr lang="en-US" sz="2400" b="1" dirty="0"/>
              <a:t>Jonathan Smith was promoted to Detective.</a:t>
            </a:r>
          </a:p>
          <a:p>
            <a:pPr lvl="1"/>
            <a:endParaRPr lang="en-US" sz="2000" b="1" dirty="0"/>
          </a:p>
        </p:txBody>
      </p:sp>
    </p:spTree>
    <p:extLst>
      <p:ext uri="{BB962C8B-B14F-4D97-AF65-F5344CB8AC3E}">
        <p14:creationId xmlns:p14="http://schemas.microsoft.com/office/powerpoint/2010/main" val="302683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Personnel and Staffing</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502920" lvl="1" indent="0">
              <a:buNone/>
            </a:pPr>
            <a:endParaRPr lang="en-US" sz="2400" b="1" dirty="0"/>
          </a:p>
          <a:p>
            <a:pPr lvl="1"/>
            <a:r>
              <a:rPr lang="en-US" sz="2400" b="1" dirty="0"/>
              <a:t>Three new Crossing Guards have been hired:</a:t>
            </a:r>
          </a:p>
          <a:p>
            <a:pPr lvl="1"/>
            <a:endParaRPr lang="en-US" sz="2400" b="1" dirty="0"/>
          </a:p>
          <a:p>
            <a:pPr lvl="2"/>
            <a:r>
              <a:rPr lang="en-US" sz="2400" b="1" dirty="0"/>
              <a:t>Romer Avenue and the exit from the MS</a:t>
            </a:r>
          </a:p>
          <a:p>
            <a:pPr lvl="2"/>
            <a:r>
              <a:rPr lang="en-US" sz="2400" b="1" dirty="0"/>
              <a:t>Ashland Avenue and the exit from the MS</a:t>
            </a:r>
          </a:p>
          <a:p>
            <a:pPr lvl="2"/>
            <a:r>
              <a:rPr lang="en-US" sz="2400" b="1" dirty="0"/>
              <a:t>Fill-in (currently working afternoons)</a:t>
            </a:r>
          </a:p>
          <a:p>
            <a:pPr marL="960120" lvl="2" indent="0">
              <a:buNone/>
            </a:pPr>
            <a:endParaRPr lang="en-US" sz="2400" b="1" dirty="0"/>
          </a:p>
          <a:p>
            <a:pPr lvl="2"/>
            <a:endParaRPr lang="en-US" sz="1800" b="1" dirty="0"/>
          </a:p>
        </p:txBody>
      </p:sp>
    </p:spTree>
    <p:extLst>
      <p:ext uri="{BB962C8B-B14F-4D97-AF65-F5344CB8AC3E}">
        <p14:creationId xmlns:p14="http://schemas.microsoft.com/office/powerpoint/2010/main" val="853287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Personnel and Staffing</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marL="502920" lvl="1" indent="0">
              <a:buNone/>
            </a:pPr>
            <a:endParaRPr lang="en-US" sz="2400" b="1" dirty="0"/>
          </a:p>
          <a:p>
            <a:pPr lvl="1"/>
            <a:r>
              <a:rPr lang="en-US" sz="2000" b="1" dirty="0"/>
              <a:t>We are hopeful to receive the results of the Community Service Worker (CSW) examination in the next few months.</a:t>
            </a:r>
          </a:p>
        </p:txBody>
      </p:sp>
    </p:spTree>
    <p:extLst>
      <p:ext uri="{BB962C8B-B14F-4D97-AF65-F5344CB8AC3E}">
        <p14:creationId xmlns:p14="http://schemas.microsoft.com/office/powerpoint/2010/main" val="1487089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Training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Detective Chiarlitti attended the SNYPJOA Conference and participated in workshops related to any manner of  Youth Officer responsibilities.</a:t>
            </a:r>
          </a:p>
          <a:p>
            <a:pPr lvl="1"/>
            <a:endParaRPr lang="en-US" sz="2400" b="1" dirty="0"/>
          </a:p>
          <a:p>
            <a:pPr lvl="1"/>
            <a:r>
              <a:rPr lang="en-US" sz="2400" b="1" dirty="0"/>
              <a:t>Officer Charles attended Crisis Intervention Training.</a:t>
            </a:r>
          </a:p>
        </p:txBody>
      </p:sp>
    </p:spTree>
    <p:extLst>
      <p:ext uri="{BB962C8B-B14F-4D97-AF65-F5344CB8AC3E}">
        <p14:creationId xmlns:p14="http://schemas.microsoft.com/office/powerpoint/2010/main" val="266243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normAutofit/>
          </a:bodyPr>
          <a:lstStyle/>
          <a:p>
            <a:r>
              <a:rPr lang="en-US" dirty="0"/>
              <a:t>Training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normAutofit/>
          </a:bodyPr>
          <a:lstStyle/>
          <a:p>
            <a:pPr lvl="1"/>
            <a:r>
              <a:rPr lang="en-US" sz="2400" b="1" dirty="0"/>
              <a:t>Sgt. Zane attended Firearms Instructor School and is now a certified instructor.</a:t>
            </a:r>
          </a:p>
          <a:p>
            <a:pPr lvl="1"/>
            <a:endParaRPr lang="en-US" sz="2400" b="1" dirty="0"/>
          </a:p>
          <a:p>
            <a:pPr lvl="1"/>
            <a:r>
              <a:rPr lang="en-US" sz="2400" b="1" dirty="0"/>
              <a:t>Officer Casale attended Officer Wellness training.</a:t>
            </a:r>
          </a:p>
          <a:p>
            <a:pPr lvl="1"/>
            <a:endParaRPr lang="en-US" sz="2400" b="1" dirty="0"/>
          </a:p>
          <a:p>
            <a:pPr lvl="1"/>
            <a:r>
              <a:rPr lang="en-US" sz="2400" b="1" dirty="0"/>
              <a:t>Sgt. Caccamise attended 911 Diversion Training.</a:t>
            </a:r>
          </a:p>
          <a:p>
            <a:pPr marL="502920" lvl="1" indent="0">
              <a:buNone/>
            </a:pPr>
            <a:endParaRPr lang="en-US" sz="2400" b="1" dirty="0"/>
          </a:p>
        </p:txBody>
      </p:sp>
    </p:spTree>
    <p:extLst>
      <p:ext uri="{BB962C8B-B14F-4D97-AF65-F5344CB8AC3E}">
        <p14:creationId xmlns:p14="http://schemas.microsoft.com/office/powerpoint/2010/main" val="304810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Areas of Concern</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lvl="1"/>
            <a:endParaRPr lang="en-US" sz="2400" b="1" dirty="0"/>
          </a:p>
          <a:p>
            <a:pPr lvl="1"/>
            <a:r>
              <a:rPr lang="en-US" sz="2400" b="1" dirty="0"/>
              <a:t>“Porch Pirates”</a:t>
            </a:r>
          </a:p>
          <a:p>
            <a:pPr lvl="1"/>
            <a:endParaRPr lang="en-US" sz="2400" b="1" dirty="0"/>
          </a:p>
          <a:p>
            <a:pPr lvl="1"/>
            <a:r>
              <a:rPr lang="en-US" sz="2400" b="1" dirty="0"/>
              <a:t>Catalytic converter thefts</a:t>
            </a:r>
          </a:p>
          <a:p>
            <a:pPr lvl="1"/>
            <a:endParaRPr lang="en-US" sz="2400" b="1" dirty="0"/>
          </a:p>
          <a:p>
            <a:pPr lvl="1"/>
            <a:endParaRPr lang="en-US" b="1" dirty="0"/>
          </a:p>
        </p:txBody>
      </p:sp>
    </p:spTree>
    <p:extLst>
      <p:ext uri="{BB962C8B-B14F-4D97-AF65-F5344CB8AC3E}">
        <p14:creationId xmlns:p14="http://schemas.microsoft.com/office/powerpoint/2010/main" val="711898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Areas of Concern /  PD Project Updates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lvl="1"/>
            <a:endParaRPr lang="en-US" sz="2400" b="1" dirty="0"/>
          </a:p>
          <a:p>
            <a:pPr lvl="1"/>
            <a:r>
              <a:rPr lang="en-US" sz="2400" b="1" dirty="0"/>
              <a:t>New York State Accreditation</a:t>
            </a:r>
          </a:p>
          <a:p>
            <a:pPr lvl="1"/>
            <a:endParaRPr lang="en-US" b="1" dirty="0"/>
          </a:p>
        </p:txBody>
      </p:sp>
    </p:spTree>
    <p:extLst>
      <p:ext uri="{BB962C8B-B14F-4D97-AF65-F5344CB8AC3E}">
        <p14:creationId xmlns:p14="http://schemas.microsoft.com/office/powerpoint/2010/main" val="185001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Patrol Division  Activity</a:t>
            </a:r>
          </a:p>
        </p:txBody>
      </p:sp>
      <p:graphicFrame>
        <p:nvGraphicFramePr>
          <p:cNvPr id="4" name="Content Placeholder 3">
            <a:extLst>
              <a:ext uri="{FF2B5EF4-FFF2-40B4-BE49-F238E27FC236}">
                <a16:creationId xmlns:a16="http://schemas.microsoft.com/office/drawing/2014/main" id="{9995B61A-5AA7-45BB-B734-9D31C3481C65}"/>
              </a:ext>
            </a:extLst>
          </p:cNvPr>
          <p:cNvGraphicFramePr>
            <a:graphicFrameLocks noGrp="1"/>
          </p:cNvGraphicFramePr>
          <p:nvPr>
            <p:ph idx="1"/>
            <p:extLst>
              <p:ext uri="{D42A27DB-BD31-4B8C-83A1-F6EECF244321}">
                <p14:modId xmlns:p14="http://schemas.microsoft.com/office/powerpoint/2010/main" val="2028966006"/>
              </p:ext>
            </p:extLst>
          </p:nvPr>
        </p:nvGraphicFramePr>
        <p:xfrm>
          <a:off x="3897313" y="496888"/>
          <a:ext cx="7502525" cy="6000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354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Areas of Concern /  PD Project Updates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lvl="1"/>
            <a:endParaRPr lang="en-US" sz="2400" b="1" dirty="0"/>
          </a:p>
          <a:p>
            <a:pPr lvl="1"/>
            <a:r>
              <a:rPr lang="en-US" sz="2400" b="1" dirty="0"/>
              <a:t>Body Worn Cameras.</a:t>
            </a:r>
          </a:p>
          <a:p>
            <a:pPr lvl="1"/>
            <a:endParaRPr lang="en-US" b="1" dirty="0"/>
          </a:p>
        </p:txBody>
      </p:sp>
    </p:spTree>
    <p:extLst>
      <p:ext uri="{BB962C8B-B14F-4D97-AF65-F5344CB8AC3E}">
        <p14:creationId xmlns:p14="http://schemas.microsoft.com/office/powerpoint/2010/main" val="3746039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Areas of Concern /  PD Project Updates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lvl="1"/>
            <a:endParaRPr lang="en-US" sz="2400" b="1" dirty="0"/>
          </a:p>
          <a:p>
            <a:pPr lvl="1"/>
            <a:r>
              <a:rPr lang="en-US" sz="2400" b="1" dirty="0"/>
              <a:t>Adding Electric Vehicles to the fleet.</a:t>
            </a:r>
          </a:p>
          <a:p>
            <a:pPr lvl="1"/>
            <a:endParaRPr lang="en-US" b="1" dirty="0"/>
          </a:p>
        </p:txBody>
      </p:sp>
    </p:spTree>
    <p:extLst>
      <p:ext uri="{BB962C8B-B14F-4D97-AF65-F5344CB8AC3E}">
        <p14:creationId xmlns:p14="http://schemas.microsoft.com/office/powerpoint/2010/main" val="218071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Areas of Concern /  PD Project Updates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lvl="1"/>
            <a:endParaRPr lang="en-US" sz="2400" b="1" dirty="0"/>
          </a:p>
          <a:p>
            <a:pPr lvl="1"/>
            <a:r>
              <a:rPr lang="en-US" sz="2400" b="1" dirty="0"/>
              <a:t>PD Radio Communications</a:t>
            </a:r>
          </a:p>
          <a:p>
            <a:pPr lvl="1"/>
            <a:endParaRPr lang="en-US" b="1" dirty="0"/>
          </a:p>
        </p:txBody>
      </p:sp>
    </p:spTree>
    <p:extLst>
      <p:ext uri="{BB962C8B-B14F-4D97-AF65-F5344CB8AC3E}">
        <p14:creationId xmlns:p14="http://schemas.microsoft.com/office/powerpoint/2010/main" val="24309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Areas of Concern /  PD Project Updates</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p:txBody>
          <a:bodyPr/>
          <a:lstStyle/>
          <a:p>
            <a:pPr lvl="1"/>
            <a:endParaRPr lang="en-US" sz="2400" b="1" dirty="0"/>
          </a:p>
          <a:p>
            <a:pPr lvl="1"/>
            <a:r>
              <a:rPr lang="en-US" sz="2400" b="1" dirty="0"/>
              <a:t>Village Emergency Plans</a:t>
            </a:r>
          </a:p>
          <a:p>
            <a:pPr lvl="1"/>
            <a:endParaRPr lang="en-US" b="1" dirty="0"/>
          </a:p>
        </p:txBody>
      </p:sp>
    </p:spTree>
    <p:extLst>
      <p:ext uri="{BB962C8B-B14F-4D97-AF65-F5344CB8AC3E}">
        <p14:creationId xmlns:p14="http://schemas.microsoft.com/office/powerpoint/2010/main" val="361042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3897297" y="497305"/>
            <a:ext cx="7503023" cy="5999748"/>
          </a:xfrm>
        </p:spPr>
        <p:txBody>
          <a:bodyPr>
            <a:normAutofit/>
          </a:bodyPr>
          <a:lstStyle/>
          <a:p>
            <a:pPr marL="0" indent="0">
              <a:buNone/>
            </a:pPr>
            <a:r>
              <a:rPr lang="en-US" sz="2400" b="1" dirty="0"/>
              <a:t>We have instituted Walking Posts in the Downtown area on both the Day tour (8:00am to 4:00pm) and 4:00pm to 12:00pm shifts.</a:t>
            </a:r>
          </a:p>
        </p:txBody>
      </p:sp>
    </p:spTree>
    <p:extLst>
      <p:ext uri="{BB962C8B-B14F-4D97-AF65-F5344CB8AC3E}">
        <p14:creationId xmlns:p14="http://schemas.microsoft.com/office/powerpoint/2010/main" val="207072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3897297" y="497305"/>
            <a:ext cx="7503023" cy="5999748"/>
          </a:xfrm>
        </p:spPr>
        <p:txBody>
          <a:bodyPr>
            <a:normAutofit/>
          </a:bodyPr>
          <a:lstStyle/>
          <a:p>
            <a:pPr marL="0" indent="0">
              <a:buNone/>
            </a:pPr>
            <a:r>
              <a:rPr lang="en-US" sz="2400" b="1" dirty="0"/>
              <a:t>Various members of the Department have attended and participated in Regional School Safety Symposiums. </a:t>
            </a:r>
          </a:p>
          <a:p>
            <a:pPr marL="0" indent="0">
              <a:buNone/>
            </a:pPr>
            <a:endParaRPr lang="en-US" sz="2400" b="1" dirty="0"/>
          </a:p>
        </p:txBody>
      </p:sp>
    </p:spTree>
    <p:extLst>
      <p:ext uri="{BB962C8B-B14F-4D97-AF65-F5344CB8AC3E}">
        <p14:creationId xmlns:p14="http://schemas.microsoft.com/office/powerpoint/2010/main" val="319830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3897297" y="497305"/>
            <a:ext cx="7503023" cy="5999748"/>
          </a:xfrm>
        </p:spPr>
        <p:txBody>
          <a:bodyPr>
            <a:normAutofit/>
          </a:bodyPr>
          <a:lstStyle/>
          <a:p>
            <a:pPr marL="0" indent="0">
              <a:buNone/>
            </a:pPr>
            <a:r>
              <a:rPr lang="en-US" sz="2400" b="1" u="sng" dirty="0"/>
              <a:t>July 14</a:t>
            </a:r>
            <a:r>
              <a:rPr lang="en-US" sz="2400" b="1" dirty="0"/>
              <a:t>:</a:t>
            </a:r>
          </a:p>
          <a:p>
            <a:pPr marL="0" indent="0">
              <a:buNone/>
            </a:pPr>
            <a:endParaRPr lang="en-US" sz="2400" b="1" dirty="0"/>
          </a:p>
          <a:p>
            <a:pPr marL="0" indent="0">
              <a:buNone/>
            </a:pPr>
            <a:r>
              <a:rPr lang="en-US" sz="2400" b="1" dirty="0"/>
              <a:t>Det. Chiarlitti conducted a Stranger Danger presentation to the students at Tudor Time.</a:t>
            </a:r>
          </a:p>
        </p:txBody>
      </p:sp>
    </p:spTree>
    <p:extLst>
      <p:ext uri="{BB962C8B-B14F-4D97-AF65-F5344CB8AC3E}">
        <p14:creationId xmlns:p14="http://schemas.microsoft.com/office/powerpoint/2010/main" val="292975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Community Policing</a:t>
            </a:r>
          </a:p>
        </p:txBody>
      </p:sp>
      <p:pic>
        <p:nvPicPr>
          <p:cNvPr id="4" name="Content Placeholder 3">
            <a:extLst>
              <a:ext uri="{FF2B5EF4-FFF2-40B4-BE49-F238E27FC236}">
                <a16:creationId xmlns:a16="http://schemas.microsoft.com/office/drawing/2014/main" id="{CE75E137-98E3-428B-B639-98F3F26278AF}"/>
              </a:ext>
            </a:extLst>
          </p:cNvPr>
          <p:cNvPicPr>
            <a:picLocks noGrp="1" noChangeAspect="1"/>
          </p:cNvPicPr>
          <p:nvPr>
            <p:ph idx="1"/>
          </p:nvPr>
        </p:nvPicPr>
        <p:blipFill>
          <a:blip r:embed="rId3"/>
          <a:stretch>
            <a:fillRect/>
          </a:stretch>
        </p:blipFill>
        <p:spPr>
          <a:xfrm>
            <a:off x="4691632" y="496888"/>
            <a:ext cx="5913887" cy="6000750"/>
          </a:xfrm>
          <a:prstGeom prst="rect">
            <a:avLst/>
          </a:prstGeom>
        </p:spPr>
      </p:pic>
    </p:spTree>
    <p:extLst>
      <p:ext uri="{BB962C8B-B14F-4D97-AF65-F5344CB8AC3E}">
        <p14:creationId xmlns:p14="http://schemas.microsoft.com/office/powerpoint/2010/main" val="425000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3869268" y="478302"/>
            <a:ext cx="7315200" cy="5506446"/>
          </a:xfrm>
        </p:spPr>
        <p:txBody>
          <a:bodyPr>
            <a:normAutofit/>
          </a:bodyPr>
          <a:lstStyle/>
          <a:p>
            <a:pPr marL="457200" lvl="1" indent="0">
              <a:buNone/>
            </a:pPr>
            <a:r>
              <a:rPr lang="en-US" sz="2400" b="1" dirty="0"/>
              <a:t>Beginning in mid-August, we have received two dozen calls for service regarding sick raccoons.</a:t>
            </a:r>
          </a:p>
          <a:p>
            <a:pPr marL="457200" lvl="1" indent="0">
              <a:buNone/>
            </a:pPr>
            <a:endParaRPr lang="en-US" sz="2000" b="1" dirty="0"/>
          </a:p>
        </p:txBody>
      </p:sp>
    </p:spTree>
    <p:extLst>
      <p:ext uri="{BB962C8B-B14F-4D97-AF65-F5344CB8AC3E}">
        <p14:creationId xmlns:p14="http://schemas.microsoft.com/office/powerpoint/2010/main" val="334736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7F3-CF6C-424A-93E6-4793AF814AA8}"/>
              </a:ext>
            </a:extLst>
          </p:cNvPr>
          <p:cNvSpPr>
            <a:spLocks noGrp="1"/>
          </p:cNvSpPr>
          <p:nvPr>
            <p:ph type="title"/>
          </p:nvPr>
        </p:nvSpPr>
        <p:spPr/>
        <p:txBody>
          <a:bodyPr/>
          <a:lstStyle/>
          <a:p>
            <a:r>
              <a:rPr lang="en-US" dirty="0"/>
              <a:t>Calls of Note</a:t>
            </a:r>
            <a:br>
              <a:rPr lang="en-US" dirty="0"/>
            </a:br>
            <a:endParaRPr lang="en-US" dirty="0"/>
          </a:p>
        </p:txBody>
      </p:sp>
      <p:sp>
        <p:nvSpPr>
          <p:cNvPr id="3" name="Content Placeholder 2">
            <a:extLst>
              <a:ext uri="{FF2B5EF4-FFF2-40B4-BE49-F238E27FC236}">
                <a16:creationId xmlns:a16="http://schemas.microsoft.com/office/drawing/2014/main" id="{F0E266FB-37C3-43A1-9947-0AD436F2D5C7}"/>
              </a:ext>
            </a:extLst>
          </p:cNvPr>
          <p:cNvSpPr>
            <a:spLocks noGrp="1"/>
          </p:cNvSpPr>
          <p:nvPr>
            <p:ph idx="1"/>
          </p:nvPr>
        </p:nvSpPr>
        <p:spPr>
          <a:xfrm>
            <a:off x="3869268" y="864107"/>
            <a:ext cx="7315200" cy="5252607"/>
          </a:xfrm>
        </p:spPr>
        <p:txBody>
          <a:bodyPr>
            <a:noAutofit/>
          </a:bodyPr>
          <a:lstStyle/>
          <a:p>
            <a:pPr marL="0" indent="0">
              <a:buNone/>
            </a:pPr>
            <a:r>
              <a:rPr lang="en-US" sz="2400" b="1" u="sng" dirty="0"/>
              <a:t>August 9:</a:t>
            </a:r>
          </a:p>
          <a:p>
            <a:pPr marL="0" indent="0">
              <a:buNone/>
            </a:pPr>
            <a:endParaRPr lang="en-US" sz="2400" b="1" u="sng" dirty="0"/>
          </a:p>
          <a:p>
            <a:pPr marL="0" indent="0">
              <a:buNone/>
            </a:pPr>
            <a:r>
              <a:rPr lang="en-US" sz="2400" b="1" dirty="0"/>
              <a:t>Following a traffic stop on Pleasantville Road, a 44-year-old Ossining resident was arrested for Forgery in the 2</a:t>
            </a:r>
            <a:r>
              <a:rPr lang="en-US" sz="2400" b="1" baseline="30000" dirty="0"/>
              <a:t>nd</a:t>
            </a:r>
            <a:r>
              <a:rPr lang="en-US" sz="2400" b="1" dirty="0"/>
              <a:t> degree (D-Felony) after it was discovered that he was using counterfeit license plates on his vehicle. The defendant also received traffic summonses for operating out of class, driving with an open container on a public highway, and operating a motor vehicle which was uninsured, unregistered and uninspected.  </a:t>
            </a:r>
          </a:p>
          <a:p>
            <a:pPr marL="0" indent="0">
              <a:buNone/>
            </a:pPr>
            <a:endParaRPr lang="en-US" sz="2400" dirty="0"/>
          </a:p>
        </p:txBody>
      </p:sp>
    </p:spTree>
    <p:extLst>
      <p:ext uri="{BB962C8B-B14F-4D97-AF65-F5344CB8AC3E}">
        <p14:creationId xmlns:p14="http://schemas.microsoft.com/office/powerpoint/2010/main" val="481201641"/>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Frame</Template>
  <TotalTime>23470</TotalTime>
  <Words>938</Words>
  <Application>Microsoft Office PowerPoint</Application>
  <PresentationFormat>Widescreen</PresentationFormat>
  <Paragraphs>178</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Corbel</vt:lpstr>
      <vt:lpstr>Wingdings 2</vt:lpstr>
      <vt:lpstr>Frame</vt:lpstr>
      <vt:lpstr>Police Department Quarterly Update</vt:lpstr>
      <vt:lpstr>Calls for Service</vt:lpstr>
      <vt:lpstr>Patrol Division  Activity</vt:lpstr>
      <vt:lpstr>Community Policing</vt:lpstr>
      <vt:lpstr>Community Policing</vt:lpstr>
      <vt:lpstr>Community Policing</vt:lpstr>
      <vt:lpstr>Community Policing</vt:lpstr>
      <vt:lpstr>Calls of Note </vt:lpstr>
      <vt:lpstr>Calls of Note </vt:lpstr>
      <vt:lpstr>Calls of Note </vt:lpstr>
      <vt:lpstr>Detective Division Activity </vt:lpstr>
      <vt:lpstr>Detective Division Activity </vt:lpstr>
      <vt:lpstr>Staffing and Overtime </vt:lpstr>
      <vt:lpstr>How We Schedule </vt:lpstr>
      <vt:lpstr>How We Schedule </vt:lpstr>
      <vt:lpstr>How We Schedule </vt:lpstr>
      <vt:lpstr>How We Schedule </vt:lpstr>
      <vt:lpstr>How We Schedule </vt:lpstr>
      <vt:lpstr>Patrol Staffing and Overtime </vt:lpstr>
      <vt:lpstr>Staffing and Patrol  Overtime </vt:lpstr>
      <vt:lpstr>Staffing and Overtime </vt:lpstr>
      <vt:lpstr>Personnel and Staffing </vt:lpstr>
      <vt:lpstr>Personnel and Staffing </vt:lpstr>
      <vt:lpstr>Personnel and Staffing </vt:lpstr>
      <vt:lpstr>Personnel and Staffing </vt:lpstr>
      <vt:lpstr>Training</vt:lpstr>
      <vt:lpstr>Training</vt:lpstr>
      <vt:lpstr>Areas of Concern</vt:lpstr>
      <vt:lpstr>Areas of Concern /  PD Project Updates</vt:lpstr>
      <vt:lpstr>Areas of Concern /  PD Project Updates</vt:lpstr>
      <vt:lpstr>Areas of Concern /  PD Project Updates</vt:lpstr>
      <vt:lpstr>Areas of Concern /  PD Project Updates</vt:lpstr>
      <vt:lpstr>Areas of Concern /  PD Project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Department Quarterly Update</dc:title>
  <dc:creator>Erik Grutzner</dc:creator>
  <cp:lastModifiedBy>Erik Grutzner</cp:lastModifiedBy>
  <cp:revision>127</cp:revision>
  <cp:lastPrinted>2022-08-08T21:32:00Z</cp:lastPrinted>
  <dcterms:created xsi:type="dcterms:W3CDTF">2021-10-25T19:26:45Z</dcterms:created>
  <dcterms:modified xsi:type="dcterms:W3CDTF">2022-10-24T20:31:56Z</dcterms:modified>
</cp:coreProperties>
</file>