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7" r:id="rId3"/>
    <p:sldId id="288" r:id="rId4"/>
    <p:sldId id="326" r:id="rId5"/>
    <p:sldId id="324" r:id="rId6"/>
    <p:sldId id="270" r:id="rId7"/>
    <p:sldId id="263" r:id="rId8"/>
    <p:sldId id="267" r:id="rId9"/>
    <p:sldId id="291" r:id="rId10"/>
    <p:sldId id="301" r:id="rId11"/>
    <p:sldId id="268" r:id="rId12"/>
    <p:sldId id="327" r:id="rId13"/>
    <p:sldId id="322" r:id="rId14"/>
    <p:sldId id="295" r:id="rId15"/>
    <p:sldId id="271" r:id="rId16"/>
    <p:sldId id="325" r:id="rId17"/>
    <p:sldId id="279" r:id="rId18"/>
    <p:sldId id="314" r:id="rId19"/>
    <p:sldId id="260" r:id="rId20"/>
    <p:sldId id="328" r:id="rId21"/>
    <p:sldId id="329" r:id="rId22"/>
    <p:sldId id="330" r:id="rId23"/>
    <p:sldId id="336" r:id="rId24"/>
    <p:sldId id="331" r:id="rId25"/>
    <p:sldId id="337" r:id="rId26"/>
    <p:sldId id="332" r:id="rId27"/>
    <p:sldId id="338" r:id="rId28"/>
    <p:sldId id="333" r:id="rId29"/>
    <p:sldId id="33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2" autoAdjust="0"/>
    <p:restoredTop sz="94620" autoAdjust="0"/>
  </p:normalViewPr>
  <p:slideViewPr>
    <p:cSldViewPr snapToGrid="0">
      <p:cViewPr>
        <p:scale>
          <a:sx n="100" d="100"/>
          <a:sy n="100" d="100"/>
        </p:scale>
        <p:origin x="1314"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'Patrol Overtime'!$B$1:$B$2</c:f>
              <c:strCache>
                <c:ptCount val="2"/>
                <c:pt idx="0">
                  <c:v>2021</c:v>
                </c:pt>
                <c:pt idx="1">
                  <c:v>Q2</c:v>
                </c:pt>
              </c:strCache>
            </c:strRef>
          </c:tx>
          <c:spPr>
            <a:solidFill>
              <a:schemeClr val="accent1"/>
            </a:solidFill>
            <a:ln>
              <a:noFill/>
            </a:ln>
            <a:effectLst/>
          </c:spPr>
          <c:invertIfNegative val="0"/>
          <c:cat>
            <c:strRef>
              <c:f>'Patrol Overtime'!$A$3:$A$17</c:f>
              <c:strCache>
                <c:ptCount val="15"/>
                <c:pt idx="1">
                  <c:v>Tour Coverage</c:v>
                </c:pt>
                <c:pt idx="2">
                  <c:v>Sick</c:v>
                </c:pt>
                <c:pt idx="3">
                  <c:v>JRI</c:v>
                </c:pt>
                <c:pt idx="4">
                  <c:v>Special Events</c:v>
                </c:pt>
                <c:pt idx="5">
                  <c:v>Personal Days</c:v>
                </c:pt>
                <c:pt idx="6">
                  <c:v>OTR</c:v>
                </c:pt>
                <c:pt idx="7">
                  <c:v>COVID Coverage</c:v>
                </c:pt>
                <c:pt idx="8">
                  <c:v>Arrests and Cases</c:v>
                </c:pt>
                <c:pt idx="9">
                  <c:v>School Guard</c:v>
                </c:pt>
                <c:pt idx="10">
                  <c:v>Reimbursables</c:v>
                </c:pt>
                <c:pt idx="11">
                  <c:v>GTSC Grants</c:v>
                </c:pt>
                <c:pt idx="12">
                  <c:v>Bereavement</c:v>
                </c:pt>
                <c:pt idx="13">
                  <c:v>Training (Instruction)</c:v>
                </c:pt>
                <c:pt idx="14">
                  <c:v>Field Training</c:v>
                </c:pt>
              </c:strCache>
            </c:strRef>
          </c:cat>
          <c:val>
            <c:numRef>
              <c:f>'Patrol Overtime'!$B$3:$B$17</c:f>
              <c:numCache>
                <c:formatCode>General</c:formatCode>
                <c:ptCount val="15"/>
                <c:pt idx="1">
                  <c:v>88</c:v>
                </c:pt>
                <c:pt idx="2">
                  <c:v>264</c:v>
                </c:pt>
                <c:pt idx="4">
                  <c:v>117.5</c:v>
                </c:pt>
                <c:pt idx="5">
                  <c:v>80</c:v>
                </c:pt>
                <c:pt idx="6">
                  <c:v>16</c:v>
                </c:pt>
                <c:pt idx="7">
                  <c:v>0</c:v>
                </c:pt>
                <c:pt idx="8">
                  <c:v>12.5</c:v>
                </c:pt>
                <c:pt idx="9">
                  <c:v>57</c:v>
                </c:pt>
                <c:pt idx="10">
                  <c:v>67</c:v>
                </c:pt>
                <c:pt idx="11">
                  <c:v>44</c:v>
                </c:pt>
                <c:pt idx="12">
                  <c:v>40</c:v>
                </c:pt>
                <c:pt idx="13">
                  <c:v>92.5</c:v>
                </c:pt>
                <c:pt idx="14">
                  <c:v>12</c:v>
                </c:pt>
              </c:numCache>
            </c:numRef>
          </c:val>
          <c:extLst>
            <c:ext xmlns:c16="http://schemas.microsoft.com/office/drawing/2014/chart" uri="{C3380CC4-5D6E-409C-BE32-E72D297353CC}">
              <c16:uniqueId val="{00000000-7619-40DE-9553-CC02B13575D1}"/>
            </c:ext>
          </c:extLst>
        </c:ser>
        <c:ser>
          <c:idx val="1"/>
          <c:order val="1"/>
          <c:tx>
            <c:strRef>
              <c:f>'Patrol Overtime'!$C$1:$C$2</c:f>
              <c:strCache>
                <c:ptCount val="2"/>
                <c:pt idx="0">
                  <c:v>2021</c:v>
                </c:pt>
                <c:pt idx="1">
                  <c:v>Q3</c:v>
                </c:pt>
              </c:strCache>
            </c:strRef>
          </c:tx>
          <c:spPr>
            <a:solidFill>
              <a:schemeClr val="accent2"/>
            </a:solidFill>
            <a:ln>
              <a:noFill/>
            </a:ln>
            <a:effectLst/>
          </c:spPr>
          <c:invertIfNegative val="0"/>
          <c:cat>
            <c:strRef>
              <c:f>'Patrol Overtime'!$A$3:$A$17</c:f>
              <c:strCache>
                <c:ptCount val="15"/>
                <c:pt idx="1">
                  <c:v>Tour Coverage</c:v>
                </c:pt>
                <c:pt idx="2">
                  <c:v>Sick</c:v>
                </c:pt>
                <c:pt idx="3">
                  <c:v>JRI</c:v>
                </c:pt>
                <c:pt idx="4">
                  <c:v>Special Events</c:v>
                </c:pt>
                <c:pt idx="5">
                  <c:v>Personal Days</c:v>
                </c:pt>
                <c:pt idx="6">
                  <c:v>OTR</c:v>
                </c:pt>
                <c:pt idx="7">
                  <c:v>COVID Coverage</c:v>
                </c:pt>
                <c:pt idx="8">
                  <c:v>Arrests and Cases</c:v>
                </c:pt>
                <c:pt idx="9">
                  <c:v>School Guard</c:v>
                </c:pt>
                <c:pt idx="10">
                  <c:v>Reimbursables</c:v>
                </c:pt>
                <c:pt idx="11">
                  <c:v>GTSC Grants</c:v>
                </c:pt>
                <c:pt idx="12">
                  <c:v>Bereavement</c:v>
                </c:pt>
                <c:pt idx="13">
                  <c:v>Training (Instruction)</c:v>
                </c:pt>
                <c:pt idx="14">
                  <c:v>Field Training</c:v>
                </c:pt>
              </c:strCache>
            </c:strRef>
          </c:cat>
          <c:val>
            <c:numRef>
              <c:f>'Patrol Overtime'!$C$3:$C$17</c:f>
              <c:numCache>
                <c:formatCode>General</c:formatCode>
                <c:ptCount val="15"/>
                <c:pt idx="1">
                  <c:v>76</c:v>
                </c:pt>
                <c:pt idx="2">
                  <c:v>360</c:v>
                </c:pt>
                <c:pt idx="4">
                  <c:v>43</c:v>
                </c:pt>
                <c:pt idx="5">
                  <c:v>96</c:v>
                </c:pt>
                <c:pt idx="6">
                  <c:v>0</c:v>
                </c:pt>
                <c:pt idx="7">
                  <c:v>48</c:v>
                </c:pt>
                <c:pt idx="8">
                  <c:v>25.5</c:v>
                </c:pt>
                <c:pt idx="9">
                  <c:v>18</c:v>
                </c:pt>
                <c:pt idx="10">
                  <c:v>0</c:v>
                </c:pt>
                <c:pt idx="11">
                  <c:v>56</c:v>
                </c:pt>
                <c:pt idx="12">
                  <c:v>32</c:v>
                </c:pt>
                <c:pt idx="13">
                  <c:v>15</c:v>
                </c:pt>
                <c:pt idx="14">
                  <c:v>0</c:v>
                </c:pt>
              </c:numCache>
            </c:numRef>
          </c:val>
          <c:extLst>
            <c:ext xmlns:c16="http://schemas.microsoft.com/office/drawing/2014/chart" uri="{C3380CC4-5D6E-409C-BE32-E72D297353CC}">
              <c16:uniqueId val="{00000001-7619-40DE-9553-CC02B13575D1}"/>
            </c:ext>
          </c:extLst>
        </c:ser>
        <c:ser>
          <c:idx val="2"/>
          <c:order val="2"/>
          <c:tx>
            <c:strRef>
              <c:f>'Patrol Overtime'!$D$1:$D$2</c:f>
              <c:strCache>
                <c:ptCount val="2"/>
                <c:pt idx="0">
                  <c:v>2021</c:v>
                </c:pt>
                <c:pt idx="1">
                  <c:v>Q4</c:v>
                </c:pt>
              </c:strCache>
            </c:strRef>
          </c:tx>
          <c:spPr>
            <a:solidFill>
              <a:schemeClr val="accent3"/>
            </a:solidFill>
            <a:ln>
              <a:noFill/>
            </a:ln>
            <a:effectLst/>
          </c:spPr>
          <c:invertIfNegative val="0"/>
          <c:cat>
            <c:strRef>
              <c:f>'Patrol Overtime'!$A$3:$A$17</c:f>
              <c:strCache>
                <c:ptCount val="15"/>
                <c:pt idx="1">
                  <c:v>Tour Coverage</c:v>
                </c:pt>
                <c:pt idx="2">
                  <c:v>Sick</c:v>
                </c:pt>
                <c:pt idx="3">
                  <c:v>JRI</c:v>
                </c:pt>
                <c:pt idx="4">
                  <c:v>Special Events</c:v>
                </c:pt>
                <c:pt idx="5">
                  <c:v>Personal Days</c:v>
                </c:pt>
                <c:pt idx="6">
                  <c:v>OTR</c:v>
                </c:pt>
                <c:pt idx="7">
                  <c:v>COVID Coverage</c:v>
                </c:pt>
                <c:pt idx="8">
                  <c:v>Arrests and Cases</c:v>
                </c:pt>
                <c:pt idx="9">
                  <c:v>School Guard</c:v>
                </c:pt>
                <c:pt idx="10">
                  <c:v>Reimbursables</c:v>
                </c:pt>
                <c:pt idx="11">
                  <c:v>GTSC Grants</c:v>
                </c:pt>
                <c:pt idx="12">
                  <c:v>Bereavement</c:v>
                </c:pt>
                <c:pt idx="13">
                  <c:v>Training (Instruction)</c:v>
                </c:pt>
                <c:pt idx="14">
                  <c:v>Field Training</c:v>
                </c:pt>
              </c:strCache>
            </c:strRef>
          </c:cat>
          <c:val>
            <c:numRef>
              <c:f>'Patrol Overtime'!$D$3:$D$17</c:f>
              <c:numCache>
                <c:formatCode>General</c:formatCode>
                <c:ptCount val="15"/>
                <c:pt idx="1">
                  <c:v>107</c:v>
                </c:pt>
                <c:pt idx="2">
                  <c:v>264</c:v>
                </c:pt>
                <c:pt idx="4">
                  <c:v>183.5</c:v>
                </c:pt>
                <c:pt idx="5">
                  <c:v>112</c:v>
                </c:pt>
                <c:pt idx="6">
                  <c:v>40</c:v>
                </c:pt>
                <c:pt idx="7">
                  <c:v>164.5</c:v>
                </c:pt>
                <c:pt idx="8">
                  <c:v>29.5</c:v>
                </c:pt>
                <c:pt idx="9">
                  <c:v>93.75</c:v>
                </c:pt>
                <c:pt idx="10">
                  <c:v>70</c:v>
                </c:pt>
                <c:pt idx="11">
                  <c:v>70</c:v>
                </c:pt>
                <c:pt idx="12">
                  <c:v>0</c:v>
                </c:pt>
                <c:pt idx="13">
                  <c:v>74.5</c:v>
                </c:pt>
                <c:pt idx="14">
                  <c:v>0</c:v>
                </c:pt>
              </c:numCache>
            </c:numRef>
          </c:val>
          <c:extLst>
            <c:ext xmlns:c16="http://schemas.microsoft.com/office/drawing/2014/chart" uri="{C3380CC4-5D6E-409C-BE32-E72D297353CC}">
              <c16:uniqueId val="{00000002-7619-40DE-9553-CC02B13575D1}"/>
            </c:ext>
          </c:extLst>
        </c:ser>
        <c:ser>
          <c:idx val="3"/>
          <c:order val="3"/>
          <c:tx>
            <c:strRef>
              <c:f>'Patrol Overtime'!$E$1:$E$2</c:f>
              <c:strCache>
                <c:ptCount val="2"/>
                <c:pt idx="0">
                  <c:v>2022</c:v>
                </c:pt>
                <c:pt idx="1">
                  <c:v>Q1</c:v>
                </c:pt>
              </c:strCache>
            </c:strRef>
          </c:tx>
          <c:spPr>
            <a:solidFill>
              <a:schemeClr val="accent4"/>
            </a:solidFill>
            <a:ln>
              <a:noFill/>
            </a:ln>
            <a:effectLst/>
          </c:spPr>
          <c:invertIfNegative val="0"/>
          <c:cat>
            <c:strRef>
              <c:f>'Patrol Overtime'!$A$3:$A$17</c:f>
              <c:strCache>
                <c:ptCount val="15"/>
                <c:pt idx="1">
                  <c:v>Tour Coverage</c:v>
                </c:pt>
                <c:pt idx="2">
                  <c:v>Sick</c:v>
                </c:pt>
                <c:pt idx="3">
                  <c:v>JRI</c:v>
                </c:pt>
                <c:pt idx="4">
                  <c:v>Special Events</c:v>
                </c:pt>
                <c:pt idx="5">
                  <c:v>Personal Days</c:v>
                </c:pt>
                <c:pt idx="6">
                  <c:v>OTR</c:v>
                </c:pt>
                <c:pt idx="7">
                  <c:v>COVID Coverage</c:v>
                </c:pt>
                <c:pt idx="8">
                  <c:v>Arrests and Cases</c:v>
                </c:pt>
                <c:pt idx="9">
                  <c:v>School Guard</c:v>
                </c:pt>
                <c:pt idx="10">
                  <c:v>Reimbursables</c:v>
                </c:pt>
                <c:pt idx="11">
                  <c:v>GTSC Grants</c:v>
                </c:pt>
                <c:pt idx="12">
                  <c:v>Bereavement</c:v>
                </c:pt>
                <c:pt idx="13">
                  <c:v>Training (Instruction)</c:v>
                </c:pt>
                <c:pt idx="14">
                  <c:v>Field Training</c:v>
                </c:pt>
              </c:strCache>
            </c:strRef>
          </c:cat>
          <c:val>
            <c:numRef>
              <c:f>'Patrol Overtime'!$E$3:$E$17</c:f>
              <c:numCache>
                <c:formatCode>General</c:formatCode>
                <c:ptCount val="15"/>
                <c:pt idx="1">
                  <c:v>168</c:v>
                </c:pt>
                <c:pt idx="2">
                  <c:v>432</c:v>
                </c:pt>
                <c:pt idx="3">
                  <c:v>152</c:v>
                </c:pt>
                <c:pt idx="4">
                  <c:v>8</c:v>
                </c:pt>
                <c:pt idx="5">
                  <c:v>48</c:v>
                </c:pt>
                <c:pt idx="6">
                  <c:v>16</c:v>
                </c:pt>
                <c:pt idx="7">
                  <c:v>56</c:v>
                </c:pt>
                <c:pt idx="8">
                  <c:v>28</c:v>
                </c:pt>
                <c:pt idx="9">
                  <c:v>79</c:v>
                </c:pt>
                <c:pt idx="10">
                  <c:v>0</c:v>
                </c:pt>
                <c:pt idx="11">
                  <c:v>0</c:v>
                </c:pt>
                <c:pt idx="12">
                  <c:v>0</c:v>
                </c:pt>
                <c:pt idx="13">
                  <c:v>4</c:v>
                </c:pt>
                <c:pt idx="14">
                  <c:v>0</c:v>
                </c:pt>
              </c:numCache>
            </c:numRef>
          </c:val>
          <c:extLst>
            <c:ext xmlns:c16="http://schemas.microsoft.com/office/drawing/2014/chart" uri="{C3380CC4-5D6E-409C-BE32-E72D297353CC}">
              <c16:uniqueId val="{00000003-7619-40DE-9553-CC02B13575D1}"/>
            </c:ext>
          </c:extLst>
        </c:ser>
        <c:ser>
          <c:idx val="4"/>
          <c:order val="4"/>
          <c:tx>
            <c:strRef>
              <c:f>'Patrol Overtime'!$F$1:$F$2</c:f>
              <c:strCache>
                <c:ptCount val="2"/>
                <c:pt idx="0">
                  <c:v>2022</c:v>
                </c:pt>
                <c:pt idx="1">
                  <c:v>Q2</c:v>
                </c:pt>
              </c:strCache>
            </c:strRef>
          </c:tx>
          <c:spPr>
            <a:solidFill>
              <a:schemeClr val="accent5"/>
            </a:solidFill>
            <a:ln>
              <a:noFill/>
            </a:ln>
            <a:effectLst/>
          </c:spPr>
          <c:invertIfNegative val="0"/>
          <c:cat>
            <c:strRef>
              <c:f>'Patrol Overtime'!$A$3:$A$17</c:f>
              <c:strCache>
                <c:ptCount val="15"/>
                <c:pt idx="1">
                  <c:v>Tour Coverage</c:v>
                </c:pt>
                <c:pt idx="2">
                  <c:v>Sick</c:v>
                </c:pt>
                <c:pt idx="3">
                  <c:v>JRI</c:v>
                </c:pt>
                <c:pt idx="4">
                  <c:v>Special Events</c:v>
                </c:pt>
                <c:pt idx="5">
                  <c:v>Personal Days</c:v>
                </c:pt>
                <c:pt idx="6">
                  <c:v>OTR</c:v>
                </c:pt>
                <c:pt idx="7">
                  <c:v>COVID Coverage</c:v>
                </c:pt>
                <c:pt idx="8">
                  <c:v>Arrests and Cases</c:v>
                </c:pt>
                <c:pt idx="9">
                  <c:v>School Guard</c:v>
                </c:pt>
                <c:pt idx="10">
                  <c:v>Reimbursables</c:v>
                </c:pt>
                <c:pt idx="11">
                  <c:v>GTSC Grants</c:v>
                </c:pt>
                <c:pt idx="12">
                  <c:v>Bereavement</c:v>
                </c:pt>
                <c:pt idx="13">
                  <c:v>Training (Instruction)</c:v>
                </c:pt>
                <c:pt idx="14">
                  <c:v>Field Training</c:v>
                </c:pt>
              </c:strCache>
            </c:strRef>
          </c:cat>
          <c:val>
            <c:numRef>
              <c:f>'Patrol Overtime'!$F$3:$F$17</c:f>
              <c:numCache>
                <c:formatCode>General</c:formatCode>
                <c:ptCount val="15"/>
                <c:pt idx="1">
                  <c:v>557.5</c:v>
                </c:pt>
                <c:pt idx="2">
                  <c:v>403.5</c:v>
                </c:pt>
                <c:pt idx="3">
                  <c:v>16</c:v>
                </c:pt>
                <c:pt idx="4">
                  <c:v>189</c:v>
                </c:pt>
                <c:pt idx="5">
                  <c:v>104</c:v>
                </c:pt>
                <c:pt idx="6">
                  <c:v>4</c:v>
                </c:pt>
                <c:pt idx="7">
                  <c:v>0</c:v>
                </c:pt>
                <c:pt idx="8">
                  <c:v>81.5</c:v>
                </c:pt>
                <c:pt idx="9">
                  <c:v>157.5</c:v>
                </c:pt>
                <c:pt idx="10">
                  <c:v>4</c:v>
                </c:pt>
                <c:pt idx="11">
                  <c:v>0</c:v>
                </c:pt>
                <c:pt idx="12">
                  <c:v>0</c:v>
                </c:pt>
                <c:pt idx="13">
                  <c:v>62.5</c:v>
                </c:pt>
                <c:pt idx="14">
                  <c:v>7</c:v>
                </c:pt>
              </c:numCache>
            </c:numRef>
          </c:val>
          <c:extLst>
            <c:ext xmlns:c16="http://schemas.microsoft.com/office/drawing/2014/chart" uri="{C3380CC4-5D6E-409C-BE32-E72D297353CC}">
              <c16:uniqueId val="{00000004-7619-40DE-9553-CC02B13575D1}"/>
            </c:ext>
          </c:extLst>
        </c:ser>
        <c:dLbls>
          <c:showLegendKey val="0"/>
          <c:showVal val="0"/>
          <c:showCatName val="0"/>
          <c:showSerName val="0"/>
          <c:showPercent val="0"/>
          <c:showBubbleSize val="0"/>
        </c:dLbls>
        <c:gapWidth val="219"/>
        <c:overlap val="-27"/>
        <c:axId val="1339319088"/>
        <c:axId val="1485428768"/>
      </c:barChart>
      <c:catAx>
        <c:axId val="133931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5428768"/>
        <c:crosses val="autoZero"/>
        <c:auto val="1"/>
        <c:lblAlgn val="ctr"/>
        <c:lblOffset val="100"/>
        <c:noMultiLvlLbl val="0"/>
      </c:catAx>
      <c:valAx>
        <c:axId val="1485428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9319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759D05B-6DC4-4293-AF86-9C2577D4A5C2}" type="datetimeFigureOut">
              <a:rPr lang="en-US" smtClean="0"/>
              <a:t>8/8/2022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13A7540-1AF8-4BC1-A22D-ECD5EAF46A75}" type="slidenum">
              <a:rPr lang="en-US" smtClean="0"/>
              <a:t>‹#›</a:t>
            </a:fld>
            <a:endParaRPr lang="en-US" dirty="0"/>
          </a:p>
        </p:txBody>
      </p:sp>
    </p:spTree>
    <p:extLst>
      <p:ext uri="{BB962C8B-B14F-4D97-AF65-F5344CB8AC3E}">
        <p14:creationId xmlns:p14="http://schemas.microsoft.com/office/powerpoint/2010/main" val="3747630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a:t>
            </a:fld>
            <a:endParaRPr lang="en-US" dirty="0"/>
          </a:p>
        </p:txBody>
      </p:sp>
    </p:spTree>
    <p:extLst>
      <p:ext uri="{BB962C8B-B14F-4D97-AF65-F5344CB8AC3E}">
        <p14:creationId xmlns:p14="http://schemas.microsoft.com/office/powerpoint/2010/main" val="3007428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10</a:t>
            </a:fld>
            <a:endParaRPr lang="en-US" dirty="0"/>
          </a:p>
        </p:txBody>
      </p:sp>
    </p:spTree>
    <p:extLst>
      <p:ext uri="{BB962C8B-B14F-4D97-AF65-F5344CB8AC3E}">
        <p14:creationId xmlns:p14="http://schemas.microsoft.com/office/powerpoint/2010/main" val="1929999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11</a:t>
            </a:fld>
            <a:endParaRPr lang="en-US" dirty="0"/>
          </a:p>
        </p:txBody>
      </p:sp>
    </p:spTree>
    <p:extLst>
      <p:ext uri="{BB962C8B-B14F-4D97-AF65-F5344CB8AC3E}">
        <p14:creationId xmlns:p14="http://schemas.microsoft.com/office/powerpoint/2010/main" val="2642760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12</a:t>
            </a:fld>
            <a:endParaRPr lang="en-US" dirty="0"/>
          </a:p>
        </p:txBody>
      </p:sp>
    </p:spTree>
    <p:extLst>
      <p:ext uri="{BB962C8B-B14F-4D97-AF65-F5344CB8AC3E}">
        <p14:creationId xmlns:p14="http://schemas.microsoft.com/office/powerpoint/2010/main" val="4118564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13</a:t>
            </a:fld>
            <a:endParaRPr lang="en-US" dirty="0"/>
          </a:p>
        </p:txBody>
      </p:sp>
    </p:spTree>
    <p:extLst>
      <p:ext uri="{BB962C8B-B14F-4D97-AF65-F5344CB8AC3E}">
        <p14:creationId xmlns:p14="http://schemas.microsoft.com/office/powerpoint/2010/main" val="2595331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14</a:t>
            </a:fld>
            <a:endParaRPr lang="en-US" dirty="0"/>
          </a:p>
        </p:txBody>
      </p:sp>
    </p:spTree>
    <p:extLst>
      <p:ext uri="{BB962C8B-B14F-4D97-AF65-F5344CB8AC3E}">
        <p14:creationId xmlns:p14="http://schemas.microsoft.com/office/powerpoint/2010/main" val="3174329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15</a:t>
            </a:fld>
            <a:endParaRPr lang="en-US" dirty="0"/>
          </a:p>
        </p:txBody>
      </p:sp>
    </p:spTree>
    <p:extLst>
      <p:ext uri="{BB962C8B-B14F-4D97-AF65-F5344CB8AC3E}">
        <p14:creationId xmlns:p14="http://schemas.microsoft.com/office/powerpoint/2010/main" val="2301643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16</a:t>
            </a:fld>
            <a:endParaRPr lang="en-US" dirty="0"/>
          </a:p>
        </p:txBody>
      </p:sp>
    </p:spTree>
    <p:extLst>
      <p:ext uri="{BB962C8B-B14F-4D97-AF65-F5344CB8AC3E}">
        <p14:creationId xmlns:p14="http://schemas.microsoft.com/office/powerpoint/2010/main" val="3018145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17</a:t>
            </a:fld>
            <a:endParaRPr lang="en-US" dirty="0"/>
          </a:p>
        </p:txBody>
      </p:sp>
    </p:spTree>
    <p:extLst>
      <p:ext uri="{BB962C8B-B14F-4D97-AF65-F5344CB8AC3E}">
        <p14:creationId xmlns:p14="http://schemas.microsoft.com/office/powerpoint/2010/main" val="15558034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18</a:t>
            </a:fld>
            <a:endParaRPr lang="en-US" dirty="0"/>
          </a:p>
        </p:txBody>
      </p:sp>
    </p:spTree>
    <p:extLst>
      <p:ext uri="{BB962C8B-B14F-4D97-AF65-F5344CB8AC3E}">
        <p14:creationId xmlns:p14="http://schemas.microsoft.com/office/powerpoint/2010/main" val="582312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19</a:t>
            </a:fld>
            <a:endParaRPr lang="en-US" dirty="0"/>
          </a:p>
        </p:txBody>
      </p:sp>
    </p:spTree>
    <p:extLst>
      <p:ext uri="{BB962C8B-B14F-4D97-AF65-F5344CB8AC3E}">
        <p14:creationId xmlns:p14="http://schemas.microsoft.com/office/powerpoint/2010/main" val="2237426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2</a:t>
            </a:fld>
            <a:endParaRPr lang="en-US" dirty="0"/>
          </a:p>
        </p:txBody>
      </p:sp>
    </p:spTree>
    <p:extLst>
      <p:ext uri="{BB962C8B-B14F-4D97-AF65-F5344CB8AC3E}">
        <p14:creationId xmlns:p14="http://schemas.microsoft.com/office/powerpoint/2010/main" val="1186800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3</a:t>
            </a:fld>
            <a:endParaRPr lang="en-US" dirty="0"/>
          </a:p>
        </p:txBody>
      </p:sp>
    </p:spTree>
    <p:extLst>
      <p:ext uri="{BB962C8B-B14F-4D97-AF65-F5344CB8AC3E}">
        <p14:creationId xmlns:p14="http://schemas.microsoft.com/office/powerpoint/2010/main" val="3050810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4</a:t>
            </a:fld>
            <a:endParaRPr lang="en-US" dirty="0"/>
          </a:p>
        </p:txBody>
      </p:sp>
    </p:spTree>
    <p:extLst>
      <p:ext uri="{BB962C8B-B14F-4D97-AF65-F5344CB8AC3E}">
        <p14:creationId xmlns:p14="http://schemas.microsoft.com/office/powerpoint/2010/main" val="677744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5</a:t>
            </a:fld>
            <a:endParaRPr lang="en-US" dirty="0"/>
          </a:p>
        </p:txBody>
      </p:sp>
    </p:spTree>
    <p:extLst>
      <p:ext uri="{BB962C8B-B14F-4D97-AF65-F5344CB8AC3E}">
        <p14:creationId xmlns:p14="http://schemas.microsoft.com/office/powerpoint/2010/main" val="3368785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6</a:t>
            </a:fld>
            <a:endParaRPr lang="en-US" dirty="0"/>
          </a:p>
        </p:txBody>
      </p:sp>
    </p:spTree>
    <p:extLst>
      <p:ext uri="{BB962C8B-B14F-4D97-AF65-F5344CB8AC3E}">
        <p14:creationId xmlns:p14="http://schemas.microsoft.com/office/powerpoint/2010/main" val="1285280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7</a:t>
            </a:fld>
            <a:endParaRPr lang="en-US" dirty="0"/>
          </a:p>
        </p:txBody>
      </p:sp>
    </p:spTree>
    <p:extLst>
      <p:ext uri="{BB962C8B-B14F-4D97-AF65-F5344CB8AC3E}">
        <p14:creationId xmlns:p14="http://schemas.microsoft.com/office/powerpoint/2010/main" val="2949826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8</a:t>
            </a:fld>
            <a:endParaRPr lang="en-US" dirty="0"/>
          </a:p>
        </p:txBody>
      </p:sp>
    </p:spTree>
    <p:extLst>
      <p:ext uri="{BB962C8B-B14F-4D97-AF65-F5344CB8AC3E}">
        <p14:creationId xmlns:p14="http://schemas.microsoft.com/office/powerpoint/2010/main" val="1142008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A7540-1AF8-4BC1-A22D-ECD5EAF46A75}" type="slidenum">
              <a:rPr lang="en-US" smtClean="0"/>
              <a:t>9</a:t>
            </a:fld>
            <a:endParaRPr lang="en-US" dirty="0"/>
          </a:p>
        </p:txBody>
      </p:sp>
    </p:spTree>
    <p:extLst>
      <p:ext uri="{BB962C8B-B14F-4D97-AF65-F5344CB8AC3E}">
        <p14:creationId xmlns:p14="http://schemas.microsoft.com/office/powerpoint/2010/main" val="2000524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323364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249960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11264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802589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3018626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176901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86547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32793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2023576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52582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85CCEC4-FD7F-4541-87E6-52643CFDDDEE}" type="datetimeFigureOut">
              <a:rPr lang="en-US" smtClean="0"/>
              <a:t>8/8/2022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552A657C-B9BD-47DD-917E-ECF52B643765}" type="slidenum">
              <a:rPr lang="en-US" smtClean="0"/>
              <a:t>‹#›</a:t>
            </a:fld>
            <a:endParaRPr lang="en-US" dirty="0"/>
          </a:p>
        </p:txBody>
      </p:sp>
    </p:spTree>
    <p:extLst>
      <p:ext uri="{BB962C8B-B14F-4D97-AF65-F5344CB8AC3E}">
        <p14:creationId xmlns:p14="http://schemas.microsoft.com/office/powerpoint/2010/main" val="409821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485CCEC4-FD7F-4541-87E6-52643CFDDDEE}" type="datetimeFigureOut">
              <a:rPr lang="en-US" smtClean="0"/>
              <a:t>8/8/2022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52A657C-B9BD-47DD-917E-ECF52B643765}" type="slidenum">
              <a:rPr lang="en-US" smtClean="0"/>
              <a:t>‹#›</a:t>
            </a:fld>
            <a:endParaRPr lang="en-US" dirty="0"/>
          </a:p>
        </p:txBody>
      </p:sp>
    </p:spTree>
    <p:extLst>
      <p:ext uri="{BB962C8B-B14F-4D97-AF65-F5344CB8AC3E}">
        <p14:creationId xmlns:p14="http://schemas.microsoft.com/office/powerpoint/2010/main" val="46486031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E6622-843C-4DE7-80AC-D9E78ACC5E1C}"/>
              </a:ext>
            </a:extLst>
          </p:cNvPr>
          <p:cNvSpPr>
            <a:spLocks noGrp="1"/>
          </p:cNvSpPr>
          <p:nvPr>
            <p:ph type="ctrTitle"/>
          </p:nvPr>
        </p:nvSpPr>
        <p:spPr/>
        <p:txBody>
          <a:bodyPr>
            <a:normAutofit/>
          </a:bodyPr>
          <a:lstStyle/>
          <a:p>
            <a:r>
              <a:rPr lang="en-US" dirty="0"/>
              <a:t>Police Department Quarterly Update</a:t>
            </a:r>
          </a:p>
        </p:txBody>
      </p:sp>
      <p:sp>
        <p:nvSpPr>
          <p:cNvPr id="3" name="Subtitle 2">
            <a:extLst>
              <a:ext uri="{FF2B5EF4-FFF2-40B4-BE49-F238E27FC236}">
                <a16:creationId xmlns:a16="http://schemas.microsoft.com/office/drawing/2014/main" id="{ADF0E89F-C482-455B-8D46-D17D55365CE3}"/>
              </a:ext>
            </a:extLst>
          </p:cNvPr>
          <p:cNvSpPr>
            <a:spLocks noGrp="1"/>
          </p:cNvSpPr>
          <p:nvPr>
            <p:ph type="subTitle" idx="1"/>
          </p:nvPr>
        </p:nvSpPr>
        <p:spPr/>
        <p:txBody>
          <a:bodyPr/>
          <a:lstStyle/>
          <a:p>
            <a:r>
              <a:rPr lang="en-US" dirty="0"/>
              <a:t>Pleasantville Board of Trustees Meeting</a:t>
            </a:r>
          </a:p>
          <a:p>
            <a:r>
              <a:rPr lang="en-US" dirty="0"/>
              <a:t>August 8, 2022</a:t>
            </a:r>
          </a:p>
          <a:p>
            <a:endParaRPr lang="en-US" dirty="0"/>
          </a:p>
        </p:txBody>
      </p:sp>
    </p:spTree>
    <p:extLst>
      <p:ext uri="{BB962C8B-B14F-4D97-AF65-F5344CB8AC3E}">
        <p14:creationId xmlns:p14="http://schemas.microsoft.com/office/powerpoint/2010/main" val="3705428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normAutofit/>
          </a:bodyPr>
          <a:lstStyle/>
          <a:p>
            <a:r>
              <a:rPr lang="en-US" dirty="0"/>
              <a:t>Staffing and Overtime</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normAutofit/>
          </a:bodyPr>
          <a:lstStyle/>
          <a:p>
            <a:pPr lvl="1"/>
            <a:r>
              <a:rPr lang="en-US" sz="2400" b="1" dirty="0"/>
              <a:t>Q1 2021: 890.5 hours</a:t>
            </a:r>
          </a:p>
          <a:p>
            <a:pPr lvl="1"/>
            <a:endParaRPr lang="en-US" sz="2400" b="1" dirty="0"/>
          </a:p>
          <a:p>
            <a:pPr lvl="1"/>
            <a:endParaRPr lang="en-US" sz="2400" b="1" dirty="0"/>
          </a:p>
          <a:p>
            <a:pPr lvl="1"/>
            <a:r>
              <a:rPr lang="en-US" sz="2400" b="1" dirty="0"/>
              <a:t>Q1 2022: 1586.5 hours</a:t>
            </a:r>
          </a:p>
          <a:p>
            <a:pPr lvl="1"/>
            <a:endParaRPr lang="en-US" sz="2000" b="1" dirty="0"/>
          </a:p>
        </p:txBody>
      </p:sp>
    </p:spTree>
    <p:extLst>
      <p:ext uri="{BB962C8B-B14F-4D97-AF65-F5344CB8AC3E}">
        <p14:creationId xmlns:p14="http://schemas.microsoft.com/office/powerpoint/2010/main" val="274083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normAutofit/>
          </a:bodyPr>
          <a:lstStyle/>
          <a:p>
            <a:r>
              <a:rPr lang="en-US" dirty="0"/>
              <a:t>Staffing and Overtime</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normAutofit/>
          </a:bodyPr>
          <a:lstStyle/>
          <a:p>
            <a:pPr lvl="1"/>
            <a:endParaRPr lang="en-US" sz="2400" b="1" dirty="0"/>
          </a:p>
          <a:p>
            <a:pPr lvl="1"/>
            <a:r>
              <a:rPr lang="en-US" sz="2400" b="1" dirty="0"/>
              <a:t>Q3 Overtime: 841.75 hours</a:t>
            </a:r>
          </a:p>
          <a:p>
            <a:pPr lvl="1"/>
            <a:endParaRPr lang="en-US" sz="2400" b="1" dirty="0"/>
          </a:p>
          <a:p>
            <a:pPr lvl="1"/>
            <a:r>
              <a:rPr lang="en-US" sz="2400" b="1" dirty="0"/>
              <a:t>Q4 Overtime: 1279 hours</a:t>
            </a:r>
          </a:p>
          <a:p>
            <a:pPr lvl="1"/>
            <a:endParaRPr lang="en-US" sz="2400" b="1" dirty="0"/>
          </a:p>
          <a:p>
            <a:pPr lvl="1"/>
            <a:r>
              <a:rPr lang="en-US" sz="2400" b="1" dirty="0"/>
              <a:t>Q1 Overtime: 991 hours</a:t>
            </a:r>
          </a:p>
          <a:p>
            <a:pPr lvl="1"/>
            <a:endParaRPr lang="en-US" sz="2400" b="1" dirty="0"/>
          </a:p>
          <a:p>
            <a:pPr lvl="1"/>
            <a:r>
              <a:rPr lang="en-US" sz="2400" b="1" dirty="0"/>
              <a:t>Q2 Overtime: 1586.5 hours</a:t>
            </a:r>
          </a:p>
          <a:p>
            <a:pPr lvl="1"/>
            <a:endParaRPr lang="en-US" sz="2000" b="1" dirty="0"/>
          </a:p>
        </p:txBody>
      </p:sp>
    </p:spTree>
    <p:extLst>
      <p:ext uri="{BB962C8B-B14F-4D97-AF65-F5344CB8AC3E}">
        <p14:creationId xmlns:p14="http://schemas.microsoft.com/office/powerpoint/2010/main" val="2466071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normAutofit/>
          </a:bodyPr>
          <a:lstStyle/>
          <a:p>
            <a:r>
              <a:rPr lang="en-US" dirty="0"/>
              <a:t>Staffing and Overtime</a:t>
            </a:r>
            <a:br>
              <a:rPr lang="en-US" dirty="0"/>
            </a:br>
            <a:endParaRPr lang="en-US" dirty="0"/>
          </a:p>
        </p:txBody>
      </p:sp>
      <p:graphicFrame>
        <p:nvGraphicFramePr>
          <p:cNvPr id="4" name="Content Placeholder 3">
            <a:extLst>
              <a:ext uri="{FF2B5EF4-FFF2-40B4-BE49-F238E27FC236}">
                <a16:creationId xmlns:a16="http://schemas.microsoft.com/office/drawing/2014/main" id="{40CFB99D-7B8B-4A8A-9E4B-9A6C3396FB99}"/>
              </a:ext>
            </a:extLst>
          </p:cNvPr>
          <p:cNvGraphicFramePr>
            <a:graphicFrameLocks noGrp="1"/>
          </p:cNvGraphicFramePr>
          <p:nvPr>
            <p:ph idx="1"/>
            <p:extLst>
              <p:ext uri="{D42A27DB-BD31-4B8C-83A1-F6EECF244321}">
                <p14:modId xmlns:p14="http://schemas.microsoft.com/office/powerpoint/2010/main" val="1482776241"/>
              </p:ext>
            </p:extLst>
          </p:nvPr>
        </p:nvGraphicFramePr>
        <p:xfrm>
          <a:off x="4749552" y="1225119"/>
          <a:ext cx="5362113" cy="4588881"/>
        </p:xfrm>
        <a:graphic>
          <a:graphicData uri="http://schemas.openxmlformats.org/drawingml/2006/table">
            <a:tbl>
              <a:tblPr>
                <a:tableStyleId>{5C22544A-7EE6-4342-B048-85BDC9FD1C3A}</a:tableStyleId>
              </a:tblPr>
              <a:tblGrid>
                <a:gridCol w="2826335">
                  <a:extLst>
                    <a:ext uri="{9D8B030D-6E8A-4147-A177-3AD203B41FA5}">
                      <a16:colId xmlns:a16="http://schemas.microsoft.com/office/drawing/2014/main" val="1892109813"/>
                    </a:ext>
                  </a:extLst>
                </a:gridCol>
                <a:gridCol w="1267889">
                  <a:extLst>
                    <a:ext uri="{9D8B030D-6E8A-4147-A177-3AD203B41FA5}">
                      <a16:colId xmlns:a16="http://schemas.microsoft.com/office/drawing/2014/main" val="3639949858"/>
                    </a:ext>
                  </a:extLst>
                </a:gridCol>
                <a:gridCol w="1267889">
                  <a:extLst>
                    <a:ext uri="{9D8B030D-6E8A-4147-A177-3AD203B41FA5}">
                      <a16:colId xmlns:a16="http://schemas.microsoft.com/office/drawing/2014/main" val="1714775552"/>
                    </a:ext>
                  </a:extLst>
                </a:gridCol>
              </a:tblGrid>
              <a:tr h="331206">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800" u="sng" strike="noStrike" dirty="0">
                          <a:effectLst/>
                        </a:rPr>
                        <a:t>Q1</a:t>
                      </a:r>
                      <a:endParaRPr lang="en-US" sz="1800" b="0" i="0" u="sng"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sng" strike="noStrike" dirty="0">
                          <a:effectLst/>
                        </a:rPr>
                        <a:t>Q2</a:t>
                      </a:r>
                      <a:endParaRPr lang="en-US" sz="1800" b="0" i="0" u="sng"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08957216"/>
                  </a:ext>
                </a:extLst>
              </a:tr>
              <a:tr h="264964">
                <a:tc>
                  <a:txBody>
                    <a:bodyPr/>
                    <a:lstStyle/>
                    <a:p>
                      <a:pPr algn="l" fontAlgn="b"/>
                      <a:r>
                        <a:rPr lang="en-US" sz="1800" u="none" strike="noStrike" dirty="0">
                          <a:effectLst/>
                        </a:rPr>
                        <a:t>Tour Coverage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168</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557.5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1691643"/>
                  </a:ext>
                </a:extLst>
              </a:tr>
              <a:tr h="264964">
                <a:tc>
                  <a:txBody>
                    <a:bodyPr/>
                    <a:lstStyle/>
                    <a:p>
                      <a:pPr algn="l" fontAlgn="b"/>
                      <a:r>
                        <a:rPr lang="en-US" sz="1800" u="none" strike="noStrike" dirty="0">
                          <a:effectLst/>
                        </a:rPr>
                        <a:t>Sick</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432</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403.5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4675147"/>
                  </a:ext>
                </a:extLst>
              </a:tr>
              <a:tr h="264964">
                <a:tc>
                  <a:txBody>
                    <a:bodyPr/>
                    <a:lstStyle/>
                    <a:p>
                      <a:pPr algn="l" fontAlgn="b"/>
                      <a:r>
                        <a:rPr lang="en-US" sz="1800" u="none" strike="noStrike" dirty="0">
                          <a:effectLst/>
                        </a:rPr>
                        <a:t>JRI</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152</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16</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5675121"/>
                  </a:ext>
                </a:extLst>
              </a:tr>
              <a:tr h="264964">
                <a:tc>
                  <a:txBody>
                    <a:bodyPr/>
                    <a:lstStyle/>
                    <a:p>
                      <a:pPr algn="l" fontAlgn="b"/>
                      <a:r>
                        <a:rPr lang="en-US" sz="1800" u="none" strike="noStrike" dirty="0">
                          <a:effectLst/>
                        </a:rPr>
                        <a:t>Special Events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8</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189</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48622919"/>
                  </a:ext>
                </a:extLst>
              </a:tr>
              <a:tr h="264964">
                <a:tc>
                  <a:txBody>
                    <a:bodyPr/>
                    <a:lstStyle/>
                    <a:p>
                      <a:pPr algn="l" fontAlgn="b"/>
                      <a:r>
                        <a:rPr lang="en-US" sz="1800" u="none" strike="noStrike" dirty="0">
                          <a:effectLst/>
                        </a:rPr>
                        <a:t>Personal Days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48</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104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5876917"/>
                  </a:ext>
                </a:extLst>
              </a:tr>
              <a:tr h="264964">
                <a:tc>
                  <a:txBody>
                    <a:bodyPr/>
                    <a:lstStyle/>
                    <a:p>
                      <a:pPr algn="l" fontAlgn="b"/>
                      <a:r>
                        <a:rPr lang="en-US" sz="1800" u="none" strike="noStrike" dirty="0">
                          <a:effectLst/>
                        </a:rPr>
                        <a:t>OTR</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16</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10931761"/>
                  </a:ext>
                </a:extLst>
              </a:tr>
              <a:tr h="264964">
                <a:tc>
                  <a:txBody>
                    <a:bodyPr/>
                    <a:lstStyle/>
                    <a:p>
                      <a:pPr algn="l" fontAlgn="b"/>
                      <a:r>
                        <a:rPr lang="en-US" sz="1800" u="none" strike="noStrike" dirty="0">
                          <a:effectLst/>
                        </a:rPr>
                        <a:t>COVID Coverage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56</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01299402"/>
                  </a:ext>
                </a:extLst>
              </a:tr>
              <a:tr h="264964">
                <a:tc>
                  <a:txBody>
                    <a:bodyPr/>
                    <a:lstStyle/>
                    <a:p>
                      <a:pPr algn="l" fontAlgn="b"/>
                      <a:r>
                        <a:rPr lang="en-US" sz="1800" u="none" strike="noStrike" dirty="0">
                          <a:effectLst/>
                        </a:rPr>
                        <a:t>Arrests and Cases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28</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81.5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9908472"/>
                  </a:ext>
                </a:extLst>
              </a:tr>
              <a:tr h="264964">
                <a:tc>
                  <a:txBody>
                    <a:bodyPr/>
                    <a:lstStyle/>
                    <a:p>
                      <a:pPr algn="l" fontAlgn="b"/>
                      <a:r>
                        <a:rPr lang="en-US" sz="1800" u="none" strike="noStrike" dirty="0">
                          <a:effectLst/>
                        </a:rPr>
                        <a:t>School Guard</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79</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157.5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38764950"/>
                  </a:ext>
                </a:extLst>
              </a:tr>
              <a:tr h="264964">
                <a:tc>
                  <a:txBody>
                    <a:bodyPr/>
                    <a:lstStyle/>
                    <a:p>
                      <a:pPr algn="l" fontAlgn="b"/>
                      <a:r>
                        <a:rPr lang="en-US" sz="1800" u="none" strike="noStrike" dirty="0">
                          <a:effectLst/>
                        </a:rPr>
                        <a:t>Reimbursables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7731315"/>
                  </a:ext>
                </a:extLst>
              </a:tr>
              <a:tr h="264964">
                <a:tc>
                  <a:txBody>
                    <a:bodyPr/>
                    <a:lstStyle/>
                    <a:p>
                      <a:pPr algn="l" fontAlgn="b"/>
                      <a:r>
                        <a:rPr lang="en-US" sz="1800" u="none" strike="noStrike" dirty="0">
                          <a:effectLst/>
                        </a:rPr>
                        <a:t>GTSC Grants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58118782"/>
                  </a:ext>
                </a:extLst>
              </a:tr>
              <a:tr h="264964">
                <a:tc>
                  <a:txBody>
                    <a:bodyPr/>
                    <a:lstStyle/>
                    <a:p>
                      <a:pPr algn="l" fontAlgn="b"/>
                      <a:r>
                        <a:rPr lang="en-US" sz="1800" u="none" strike="noStrike" dirty="0">
                          <a:effectLst/>
                        </a:rPr>
                        <a:t>Bereavement</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3807877"/>
                  </a:ext>
                </a:extLst>
              </a:tr>
              <a:tr h="264964">
                <a:tc>
                  <a:txBody>
                    <a:bodyPr/>
                    <a:lstStyle/>
                    <a:p>
                      <a:pPr algn="l" fontAlgn="b"/>
                      <a:r>
                        <a:rPr lang="en-US" sz="1800" u="none" strike="noStrike" dirty="0">
                          <a:effectLst/>
                        </a:rPr>
                        <a:t>Training (Instruction)</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62.5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1728462"/>
                  </a:ext>
                </a:extLst>
              </a:tr>
              <a:tr h="264964">
                <a:tc>
                  <a:txBody>
                    <a:bodyPr/>
                    <a:lstStyle/>
                    <a:p>
                      <a:pPr algn="l" fontAlgn="b"/>
                      <a:r>
                        <a:rPr lang="en-US" sz="1800" u="none" strike="noStrike" dirty="0">
                          <a:effectLst/>
                        </a:rPr>
                        <a:t>Field Training</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7</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79124393"/>
                  </a:ext>
                </a:extLst>
              </a:tr>
              <a:tr h="264964">
                <a:tc>
                  <a:txBody>
                    <a:bodyPr/>
                    <a:lstStyle/>
                    <a:p>
                      <a:pPr algn="l" fontAlgn="b"/>
                      <a:r>
                        <a:rPr lang="en-US" sz="1800" u="none" strike="noStrike" dirty="0">
                          <a:effectLst/>
                        </a:rPr>
                        <a:t>TOTAL PATROL</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991</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1586.5</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34536203"/>
                  </a:ext>
                </a:extLst>
              </a:tr>
            </a:tbl>
          </a:graphicData>
        </a:graphic>
      </p:graphicFrame>
    </p:spTree>
    <p:extLst>
      <p:ext uri="{BB962C8B-B14F-4D97-AF65-F5344CB8AC3E}">
        <p14:creationId xmlns:p14="http://schemas.microsoft.com/office/powerpoint/2010/main" val="1816891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normAutofit/>
          </a:bodyPr>
          <a:lstStyle/>
          <a:p>
            <a:r>
              <a:rPr lang="en-US" dirty="0"/>
              <a:t>Staffing and Overtime</a:t>
            </a:r>
            <a:br>
              <a:rPr lang="en-US" dirty="0"/>
            </a:br>
            <a:endParaRPr lang="en-US" dirty="0"/>
          </a:p>
        </p:txBody>
      </p:sp>
      <p:graphicFrame>
        <p:nvGraphicFramePr>
          <p:cNvPr id="5" name="Content Placeholder 4">
            <a:extLst>
              <a:ext uri="{FF2B5EF4-FFF2-40B4-BE49-F238E27FC236}">
                <a16:creationId xmlns:a16="http://schemas.microsoft.com/office/drawing/2014/main" id="{ABD87EE2-799B-4107-A0A0-6A62944301F8}"/>
              </a:ext>
            </a:extLst>
          </p:cNvPr>
          <p:cNvGraphicFramePr>
            <a:graphicFrameLocks noGrp="1"/>
          </p:cNvGraphicFramePr>
          <p:nvPr>
            <p:ph idx="1"/>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3571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Personnel Complaints</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normAutofit/>
          </a:bodyPr>
          <a:lstStyle/>
          <a:p>
            <a:pPr lvl="1"/>
            <a:r>
              <a:rPr lang="en-US" sz="2400" b="1" dirty="0"/>
              <a:t>None</a:t>
            </a:r>
          </a:p>
        </p:txBody>
      </p:sp>
    </p:spTree>
    <p:extLst>
      <p:ext uri="{BB962C8B-B14F-4D97-AF65-F5344CB8AC3E}">
        <p14:creationId xmlns:p14="http://schemas.microsoft.com/office/powerpoint/2010/main" val="2381334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normAutofit/>
          </a:bodyPr>
          <a:lstStyle/>
          <a:p>
            <a:r>
              <a:rPr lang="en-US" dirty="0"/>
              <a:t>Personnel and Staffing</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normAutofit/>
          </a:bodyPr>
          <a:lstStyle/>
          <a:p>
            <a:pPr lvl="1"/>
            <a:r>
              <a:rPr lang="en-US" sz="2400" b="1" dirty="0"/>
              <a:t>Lt. John Listwan retired effective June 15.</a:t>
            </a:r>
          </a:p>
          <a:p>
            <a:pPr lvl="1"/>
            <a:endParaRPr lang="en-US" sz="2400" b="1" dirty="0"/>
          </a:p>
          <a:p>
            <a:pPr lvl="1"/>
            <a:r>
              <a:rPr lang="en-US" sz="2400" b="1" dirty="0"/>
              <a:t>PO Jesus Bangurra left for another opportunity in Law Enforcement on May 22.</a:t>
            </a:r>
          </a:p>
        </p:txBody>
      </p:sp>
    </p:spTree>
    <p:extLst>
      <p:ext uri="{BB962C8B-B14F-4D97-AF65-F5344CB8AC3E}">
        <p14:creationId xmlns:p14="http://schemas.microsoft.com/office/powerpoint/2010/main" val="1379058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normAutofit/>
          </a:bodyPr>
          <a:lstStyle/>
          <a:p>
            <a:r>
              <a:rPr lang="en-US" dirty="0"/>
              <a:t>Personnel and Staffing</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normAutofit/>
          </a:bodyPr>
          <a:lstStyle/>
          <a:p>
            <a:pPr marL="502920" lvl="1" indent="0">
              <a:buNone/>
            </a:pPr>
            <a:endParaRPr lang="en-US" sz="2400" b="1" dirty="0"/>
          </a:p>
          <a:p>
            <a:pPr lvl="1"/>
            <a:r>
              <a:rPr lang="en-US" sz="2400" b="1" dirty="0"/>
              <a:t>PO Joseph Saetta was hired on June 13.</a:t>
            </a:r>
          </a:p>
          <a:p>
            <a:pPr lvl="1"/>
            <a:endParaRPr lang="en-US" sz="2400" b="1" dirty="0"/>
          </a:p>
          <a:p>
            <a:pPr lvl="1"/>
            <a:r>
              <a:rPr lang="en-US" sz="2400" b="1" dirty="0"/>
              <a:t>This and the hiring of PO Juan Alonzo in early July allow us to bring a Detective promotion in front of the Board within the next month.</a:t>
            </a:r>
          </a:p>
          <a:p>
            <a:pPr lvl="1"/>
            <a:endParaRPr lang="en-US" sz="2000" b="1" dirty="0"/>
          </a:p>
        </p:txBody>
      </p:sp>
    </p:spTree>
    <p:extLst>
      <p:ext uri="{BB962C8B-B14F-4D97-AF65-F5344CB8AC3E}">
        <p14:creationId xmlns:p14="http://schemas.microsoft.com/office/powerpoint/2010/main" val="3026835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normAutofit/>
          </a:bodyPr>
          <a:lstStyle/>
          <a:p>
            <a:r>
              <a:rPr lang="en-US" dirty="0"/>
              <a:t>Training</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normAutofit/>
          </a:bodyPr>
          <a:lstStyle/>
          <a:p>
            <a:pPr lvl="1"/>
            <a:r>
              <a:rPr lang="en-US" sz="2400" b="1" dirty="0"/>
              <a:t>Detective Chiarlitti was certified as a Taser Instructor.</a:t>
            </a:r>
          </a:p>
          <a:p>
            <a:pPr lvl="1"/>
            <a:endParaRPr lang="en-US" sz="2400" b="1" dirty="0"/>
          </a:p>
          <a:p>
            <a:pPr lvl="1"/>
            <a:r>
              <a:rPr lang="en-US" sz="2400" b="1" dirty="0"/>
              <a:t>PO Leone was trained as an ALERRT Active Shooter Response Instructor. </a:t>
            </a:r>
          </a:p>
          <a:p>
            <a:pPr lvl="1"/>
            <a:endParaRPr lang="en-US" sz="2000" b="1" dirty="0"/>
          </a:p>
        </p:txBody>
      </p:sp>
    </p:spTree>
    <p:extLst>
      <p:ext uri="{BB962C8B-B14F-4D97-AF65-F5344CB8AC3E}">
        <p14:creationId xmlns:p14="http://schemas.microsoft.com/office/powerpoint/2010/main" val="266243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normAutofit/>
          </a:bodyPr>
          <a:lstStyle/>
          <a:p>
            <a:r>
              <a:rPr lang="en-US" dirty="0"/>
              <a:t>Training</a:t>
            </a:r>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normAutofit/>
          </a:bodyPr>
          <a:lstStyle/>
          <a:p>
            <a:pPr lvl="1"/>
            <a:r>
              <a:rPr lang="en-US" sz="2400" b="1" dirty="0"/>
              <a:t>Sgt. Byrwa and (now) Lt. Gilmartin attended training on Extreme Risk Protection Orders.</a:t>
            </a:r>
          </a:p>
        </p:txBody>
      </p:sp>
    </p:spTree>
    <p:extLst>
      <p:ext uri="{BB962C8B-B14F-4D97-AF65-F5344CB8AC3E}">
        <p14:creationId xmlns:p14="http://schemas.microsoft.com/office/powerpoint/2010/main" val="3048109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Areas of Concern</a:t>
            </a:r>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lstStyle/>
          <a:p>
            <a:pPr lvl="1"/>
            <a:endParaRPr lang="en-US" sz="2400" b="1" dirty="0"/>
          </a:p>
          <a:p>
            <a:pPr lvl="1"/>
            <a:r>
              <a:rPr lang="en-US" sz="2400" b="1" dirty="0"/>
              <a:t>Meetings with reps from companies involved in portable radio systems, as well as testing of possible solutions to our specific issues, continues. </a:t>
            </a:r>
          </a:p>
          <a:p>
            <a:pPr lvl="1"/>
            <a:endParaRPr lang="en-US" sz="2400" b="1" dirty="0"/>
          </a:p>
          <a:p>
            <a:pPr lvl="1"/>
            <a:r>
              <a:rPr lang="en-US" sz="2400" b="1" dirty="0"/>
              <a:t>Project Alliance: 911 Diversion and Mobile Crisis Response Teams.</a:t>
            </a:r>
          </a:p>
          <a:p>
            <a:pPr marL="502920" lvl="1" indent="0">
              <a:buNone/>
            </a:pPr>
            <a:endParaRPr lang="en-US" sz="2400" b="1" dirty="0"/>
          </a:p>
          <a:p>
            <a:pPr lvl="1"/>
            <a:r>
              <a:rPr lang="en-US" sz="2400" b="1" dirty="0"/>
              <a:t>Crossing Guard Hiring</a:t>
            </a:r>
          </a:p>
          <a:p>
            <a:pPr lvl="1"/>
            <a:endParaRPr lang="en-US" sz="2400" b="1" dirty="0"/>
          </a:p>
          <a:p>
            <a:pPr lvl="1"/>
            <a:endParaRPr lang="en-US" b="1" dirty="0"/>
          </a:p>
        </p:txBody>
      </p:sp>
    </p:spTree>
    <p:extLst>
      <p:ext uri="{BB962C8B-B14F-4D97-AF65-F5344CB8AC3E}">
        <p14:creationId xmlns:p14="http://schemas.microsoft.com/office/powerpoint/2010/main" val="711898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Calls for Service</a:t>
            </a:r>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a:xfrm>
            <a:off x="5118447" y="141402"/>
            <a:ext cx="6281873" cy="6466788"/>
          </a:xfrm>
        </p:spPr>
        <p:txBody>
          <a:bodyPr>
            <a:normAutofit lnSpcReduction="10000"/>
          </a:bodyPr>
          <a:lstStyle/>
          <a:p>
            <a:r>
              <a:rPr lang="en-US" sz="2400" b="1" dirty="0">
                <a:solidFill>
                  <a:srgbClr val="0070C0"/>
                </a:solidFill>
              </a:rPr>
              <a:t>1287 Calls for Service </a:t>
            </a:r>
            <a:r>
              <a:rPr lang="en-US" sz="2400" b="1" dirty="0"/>
              <a:t>this Quarter (up from 904), including:</a:t>
            </a:r>
          </a:p>
          <a:p>
            <a:pPr marL="0" indent="0">
              <a:buNone/>
            </a:pPr>
            <a:endParaRPr lang="en-US" b="1" dirty="0"/>
          </a:p>
          <a:p>
            <a:pPr lvl="1"/>
            <a:r>
              <a:rPr lang="en-US" sz="2400" b="1" dirty="0">
                <a:solidFill>
                  <a:srgbClr val="0070C0"/>
                </a:solidFill>
              </a:rPr>
              <a:t>Aided Calls: 101 </a:t>
            </a:r>
            <a:r>
              <a:rPr lang="en-US" sz="2400" b="1" dirty="0"/>
              <a:t>(86)</a:t>
            </a:r>
          </a:p>
          <a:p>
            <a:pPr lvl="1"/>
            <a:r>
              <a:rPr lang="en-US" sz="2400" b="1" dirty="0">
                <a:solidFill>
                  <a:srgbClr val="0070C0"/>
                </a:solidFill>
              </a:rPr>
              <a:t>Alarm response: 47 </a:t>
            </a:r>
            <a:r>
              <a:rPr lang="en-US" sz="2400" b="1" dirty="0"/>
              <a:t>(54)</a:t>
            </a:r>
          </a:p>
          <a:p>
            <a:pPr lvl="1"/>
            <a:r>
              <a:rPr lang="en-US" sz="2400" b="1" dirty="0">
                <a:solidFill>
                  <a:srgbClr val="0070C0"/>
                </a:solidFill>
              </a:rPr>
              <a:t>Auto Accident (Prop. Damage): 41 </a:t>
            </a:r>
            <a:r>
              <a:rPr lang="en-US" sz="2400" b="1" dirty="0"/>
              <a:t>(47)</a:t>
            </a:r>
          </a:p>
          <a:p>
            <a:pPr lvl="1"/>
            <a:r>
              <a:rPr lang="en-US" sz="2400" b="1" dirty="0">
                <a:solidFill>
                  <a:srgbClr val="0070C0"/>
                </a:solidFill>
              </a:rPr>
              <a:t>Auto Accident (Pers. Injury): 5 </a:t>
            </a:r>
            <a:r>
              <a:rPr lang="en-US" sz="2400" b="1" dirty="0"/>
              <a:t>(5)</a:t>
            </a:r>
          </a:p>
          <a:p>
            <a:pPr lvl="1"/>
            <a:r>
              <a:rPr lang="en-US" sz="2400" b="1" dirty="0">
                <a:solidFill>
                  <a:srgbClr val="0070C0"/>
                </a:solidFill>
              </a:rPr>
              <a:t>Disturbance: 26 </a:t>
            </a:r>
            <a:r>
              <a:rPr lang="en-US" sz="2400" b="1" dirty="0"/>
              <a:t>(12)</a:t>
            </a:r>
          </a:p>
          <a:p>
            <a:pPr lvl="1"/>
            <a:r>
              <a:rPr lang="en-US" sz="2400" b="1" dirty="0">
                <a:solidFill>
                  <a:srgbClr val="0070C0"/>
                </a:solidFill>
              </a:rPr>
              <a:t>Domestic Dispute: 12 </a:t>
            </a:r>
            <a:r>
              <a:rPr lang="en-US" sz="2400" b="1" dirty="0"/>
              <a:t>(12)</a:t>
            </a:r>
          </a:p>
          <a:p>
            <a:pPr lvl="1"/>
            <a:r>
              <a:rPr lang="en-US" sz="2400" b="1" dirty="0">
                <a:solidFill>
                  <a:srgbClr val="0070C0"/>
                </a:solidFill>
              </a:rPr>
              <a:t>Driving Complaint: 5 </a:t>
            </a:r>
            <a:r>
              <a:rPr lang="en-US" sz="2400" b="1" dirty="0"/>
              <a:t>(5)</a:t>
            </a:r>
          </a:p>
          <a:p>
            <a:pPr lvl="1"/>
            <a:r>
              <a:rPr lang="en-US" sz="2400" b="1" dirty="0">
                <a:solidFill>
                  <a:srgbClr val="0070C0"/>
                </a:solidFill>
              </a:rPr>
              <a:t>Emotionally Disturbed Person: 3 </a:t>
            </a:r>
            <a:r>
              <a:rPr lang="en-US" sz="2400" b="1" dirty="0"/>
              <a:t>(7)</a:t>
            </a:r>
          </a:p>
          <a:p>
            <a:pPr lvl="1"/>
            <a:r>
              <a:rPr lang="en-US" sz="2400" b="1" dirty="0">
                <a:solidFill>
                  <a:srgbClr val="0070C0"/>
                </a:solidFill>
              </a:rPr>
              <a:t>Hazardous Conditions: 26 </a:t>
            </a:r>
            <a:r>
              <a:rPr lang="en-US" sz="2400" b="1" dirty="0"/>
              <a:t>(58)</a:t>
            </a:r>
          </a:p>
          <a:p>
            <a:pPr lvl="1"/>
            <a:r>
              <a:rPr lang="en-US" sz="2400" b="1" dirty="0">
                <a:solidFill>
                  <a:srgbClr val="0070C0"/>
                </a:solidFill>
              </a:rPr>
              <a:t>Location Check: 11 </a:t>
            </a:r>
            <a:r>
              <a:rPr lang="en-US" sz="2400" b="1" dirty="0"/>
              <a:t>(12)</a:t>
            </a:r>
          </a:p>
          <a:p>
            <a:pPr lvl="1"/>
            <a:r>
              <a:rPr lang="en-US" sz="2400" b="1" dirty="0">
                <a:solidFill>
                  <a:srgbClr val="0070C0"/>
                </a:solidFill>
              </a:rPr>
              <a:t>Noise Complaint: 25 </a:t>
            </a:r>
            <a:r>
              <a:rPr lang="en-US" sz="2400" b="1" dirty="0"/>
              <a:t>(14)</a:t>
            </a:r>
          </a:p>
          <a:p>
            <a:pPr lvl="1"/>
            <a:r>
              <a:rPr lang="en-US" sz="2400" b="1" dirty="0">
                <a:solidFill>
                  <a:srgbClr val="0070C0"/>
                </a:solidFill>
              </a:rPr>
              <a:t>Suspicious Person: 20 </a:t>
            </a:r>
            <a:r>
              <a:rPr lang="en-US" sz="2400" b="1" dirty="0"/>
              <a:t>(10)</a:t>
            </a:r>
          </a:p>
          <a:p>
            <a:pPr lvl="1"/>
            <a:r>
              <a:rPr lang="en-US" sz="2400" b="1" dirty="0">
                <a:solidFill>
                  <a:srgbClr val="0070C0"/>
                </a:solidFill>
              </a:rPr>
              <a:t>Suspicious Auto: 16 </a:t>
            </a:r>
            <a:r>
              <a:rPr lang="en-US" sz="2400" b="1" dirty="0"/>
              <a:t>(8)</a:t>
            </a:r>
          </a:p>
          <a:p>
            <a:pPr lvl="1"/>
            <a:r>
              <a:rPr lang="en-US" sz="2400" b="1" dirty="0">
                <a:solidFill>
                  <a:srgbClr val="0070C0"/>
                </a:solidFill>
              </a:rPr>
              <a:t>Welfare Check: 34 </a:t>
            </a:r>
            <a:r>
              <a:rPr lang="en-US" sz="2400" b="1" dirty="0"/>
              <a:t>(20)</a:t>
            </a:r>
          </a:p>
        </p:txBody>
      </p:sp>
    </p:spTree>
    <p:extLst>
      <p:ext uri="{BB962C8B-B14F-4D97-AF65-F5344CB8AC3E}">
        <p14:creationId xmlns:p14="http://schemas.microsoft.com/office/powerpoint/2010/main" val="1626925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lstStyle/>
          <a:p>
            <a:r>
              <a:rPr lang="en-US" sz="2400" b="1" dirty="0"/>
              <a:t>GOAL 1: </a:t>
            </a:r>
          </a:p>
          <a:p>
            <a:endParaRPr lang="en-US" sz="2400" b="1" dirty="0"/>
          </a:p>
          <a:p>
            <a:r>
              <a:rPr lang="en-US" sz="2400" b="1" dirty="0"/>
              <a:t>Increase presence of officers in Pleasantville Union Free School District buildings and at school events to enhance safety of students and staff through relationship-building and familiarity.</a:t>
            </a:r>
            <a:endParaRPr lang="en-US" sz="2400" dirty="0"/>
          </a:p>
          <a:p>
            <a:endParaRPr lang="en-US" dirty="0"/>
          </a:p>
        </p:txBody>
      </p:sp>
    </p:spTree>
    <p:extLst>
      <p:ext uri="{BB962C8B-B14F-4D97-AF65-F5344CB8AC3E}">
        <p14:creationId xmlns:p14="http://schemas.microsoft.com/office/powerpoint/2010/main" val="3113566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lstStyle/>
          <a:p>
            <a:r>
              <a:rPr lang="en-US" sz="2400" b="1" dirty="0"/>
              <a:t>GOAL 1: </a:t>
            </a:r>
          </a:p>
          <a:p>
            <a:endParaRPr lang="en-US" sz="2400" b="1" dirty="0"/>
          </a:p>
          <a:p>
            <a:pPr lvl="1"/>
            <a:r>
              <a:rPr lang="en-US" sz="2400" b="1" dirty="0"/>
              <a:t>Walkthroughs</a:t>
            </a:r>
            <a:endParaRPr lang="en-US" sz="2400" dirty="0"/>
          </a:p>
          <a:p>
            <a:pPr lvl="1"/>
            <a:endParaRPr lang="en-US" sz="2400" b="1" dirty="0"/>
          </a:p>
          <a:p>
            <a:pPr lvl="1"/>
            <a:r>
              <a:rPr lang="en-US" sz="2400" b="1" dirty="0"/>
              <a:t>Drills</a:t>
            </a:r>
            <a:endParaRPr lang="en-US" sz="2400" dirty="0"/>
          </a:p>
          <a:p>
            <a:endParaRPr lang="en-US" dirty="0"/>
          </a:p>
        </p:txBody>
      </p:sp>
    </p:spTree>
    <p:extLst>
      <p:ext uri="{BB962C8B-B14F-4D97-AF65-F5344CB8AC3E}">
        <p14:creationId xmlns:p14="http://schemas.microsoft.com/office/powerpoint/2010/main" val="1415245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normAutofit/>
          </a:bodyPr>
          <a:lstStyle/>
          <a:p>
            <a:r>
              <a:rPr lang="en-US" sz="2400" b="1" dirty="0"/>
              <a:t>GOAL 2: </a:t>
            </a:r>
          </a:p>
          <a:p>
            <a:endParaRPr lang="en-US" sz="2400" b="1" dirty="0"/>
          </a:p>
          <a:p>
            <a:r>
              <a:rPr lang="en-US" sz="2400" b="1" dirty="0"/>
              <a:t>Increase outreach efforts to engage with, and build trust within, segments of our community who may remain cautious interacting with law enforcement.</a:t>
            </a:r>
          </a:p>
          <a:p>
            <a:pPr marL="0" indent="0">
              <a:buNone/>
            </a:pPr>
            <a:endParaRPr lang="en-US" sz="2400" dirty="0"/>
          </a:p>
        </p:txBody>
      </p:sp>
    </p:spTree>
    <p:extLst>
      <p:ext uri="{BB962C8B-B14F-4D97-AF65-F5344CB8AC3E}">
        <p14:creationId xmlns:p14="http://schemas.microsoft.com/office/powerpoint/2010/main" val="1357408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lstStyle/>
          <a:p>
            <a:r>
              <a:rPr lang="en-US" sz="2400" b="1" dirty="0"/>
              <a:t>GOAL 2:</a:t>
            </a:r>
          </a:p>
          <a:p>
            <a:endParaRPr lang="en-US" sz="2400" b="1" dirty="0"/>
          </a:p>
          <a:p>
            <a:pPr lvl="1"/>
            <a:r>
              <a:rPr lang="en-US" sz="2400" b="1" dirty="0"/>
              <a:t>Spanish speaking community</a:t>
            </a:r>
            <a:endParaRPr lang="en-US" sz="2400" dirty="0"/>
          </a:p>
          <a:p>
            <a:pPr lvl="1"/>
            <a:r>
              <a:rPr lang="en-US" sz="2400" b="1" dirty="0"/>
              <a:t>Community – Police Communication Advisory Committee</a:t>
            </a:r>
            <a:endParaRPr lang="en-US" sz="2400" dirty="0"/>
          </a:p>
          <a:p>
            <a:pPr lvl="1"/>
            <a:r>
              <a:rPr lang="en-US" sz="2400" b="1" dirty="0"/>
              <a:t>CRO integration</a:t>
            </a:r>
            <a:endParaRPr lang="en-US" sz="2400" dirty="0"/>
          </a:p>
          <a:p>
            <a:pPr lvl="1"/>
            <a:r>
              <a:rPr lang="en-US" sz="2400" b="1" dirty="0"/>
              <a:t>Event Hosting </a:t>
            </a:r>
            <a:endParaRPr lang="en-US" sz="2400" dirty="0"/>
          </a:p>
          <a:p>
            <a:pPr lvl="1"/>
            <a:r>
              <a:rPr lang="en-US" sz="2400" b="1" dirty="0"/>
              <a:t>Principled Policing</a:t>
            </a:r>
            <a:endParaRPr lang="en-US" dirty="0"/>
          </a:p>
        </p:txBody>
      </p:sp>
    </p:spTree>
    <p:extLst>
      <p:ext uri="{BB962C8B-B14F-4D97-AF65-F5344CB8AC3E}">
        <p14:creationId xmlns:p14="http://schemas.microsoft.com/office/powerpoint/2010/main" val="2022089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lstStyle/>
          <a:p>
            <a:r>
              <a:rPr lang="en-US" sz="2400" b="1" dirty="0"/>
              <a:t>GOAL 3: </a:t>
            </a:r>
          </a:p>
          <a:p>
            <a:endParaRPr lang="en-US" sz="2400" b="1" dirty="0"/>
          </a:p>
          <a:p>
            <a:r>
              <a:rPr lang="en-US" sz="2400" b="1" dirty="0"/>
              <a:t>Enhance and improve response to calls for mental health service and / or involving persons with special needs.</a:t>
            </a:r>
          </a:p>
          <a:p>
            <a:endParaRPr lang="en-US" sz="1800" dirty="0"/>
          </a:p>
        </p:txBody>
      </p:sp>
    </p:spTree>
    <p:extLst>
      <p:ext uri="{BB962C8B-B14F-4D97-AF65-F5344CB8AC3E}">
        <p14:creationId xmlns:p14="http://schemas.microsoft.com/office/powerpoint/2010/main" val="2415235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lstStyle/>
          <a:p>
            <a:r>
              <a:rPr lang="en-US" sz="2400" b="1" dirty="0"/>
              <a:t>GOAL 3: </a:t>
            </a:r>
          </a:p>
          <a:p>
            <a:endParaRPr lang="en-US" sz="2400" b="1" dirty="0"/>
          </a:p>
          <a:p>
            <a:pPr lvl="1"/>
            <a:r>
              <a:rPr lang="en-US" sz="2400" b="1" dirty="0"/>
              <a:t>Partnership with the Nicholas Center </a:t>
            </a:r>
          </a:p>
          <a:p>
            <a:pPr lvl="1"/>
            <a:endParaRPr lang="en-US" sz="2400" dirty="0"/>
          </a:p>
          <a:p>
            <a:pPr lvl="1"/>
            <a:r>
              <a:rPr lang="en-US" sz="2400" b="1" dirty="0"/>
              <a:t>CIT Training</a:t>
            </a:r>
          </a:p>
          <a:p>
            <a:pPr marL="502920" lvl="1" indent="0">
              <a:buNone/>
            </a:pPr>
            <a:endParaRPr lang="en-US" sz="2400" dirty="0"/>
          </a:p>
          <a:p>
            <a:pPr lvl="1"/>
            <a:r>
              <a:rPr lang="en-US" sz="2400" b="1" dirty="0"/>
              <a:t>County Crisis Team (&amp; Mental Health Diversion)</a:t>
            </a:r>
          </a:p>
          <a:p>
            <a:pPr lvl="1"/>
            <a:endParaRPr lang="en-US" sz="2400" b="1" dirty="0"/>
          </a:p>
          <a:p>
            <a:endParaRPr lang="en-US" sz="1800" dirty="0"/>
          </a:p>
        </p:txBody>
      </p:sp>
    </p:spTree>
    <p:extLst>
      <p:ext uri="{BB962C8B-B14F-4D97-AF65-F5344CB8AC3E}">
        <p14:creationId xmlns:p14="http://schemas.microsoft.com/office/powerpoint/2010/main" val="493725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lstStyle/>
          <a:p>
            <a:r>
              <a:rPr lang="en-US" sz="2400" b="1" dirty="0"/>
              <a:t>GOAL 4: </a:t>
            </a:r>
          </a:p>
          <a:p>
            <a:endParaRPr lang="en-US" sz="2400" b="1" dirty="0"/>
          </a:p>
          <a:p>
            <a:r>
              <a:rPr lang="en-US" sz="2400" b="1" dirty="0"/>
              <a:t>Participate in outreach, communication and training to properly respond to incidents regarding bias. Update the public regularly on bias incidents as appropriate.</a:t>
            </a:r>
            <a:endParaRPr lang="en-US" sz="2400" dirty="0"/>
          </a:p>
        </p:txBody>
      </p:sp>
    </p:spTree>
    <p:extLst>
      <p:ext uri="{BB962C8B-B14F-4D97-AF65-F5344CB8AC3E}">
        <p14:creationId xmlns:p14="http://schemas.microsoft.com/office/powerpoint/2010/main" val="3208195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lstStyle/>
          <a:p>
            <a:r>
              <a:rPr lang="en-US" sz="2400" b="1" dirty="0"/>
              <a:t>GOAL 4: </a:t>
            </a:r>
          </a:p>
          <a:p>
            <a:endParaRPr lang="en-US" sz="2400" b="1" dirty="0"/>
          </a:p>
          <a:p>
            <a:pPr lvl="1"/>
            <a:r>
              <a:rPr lang="en-US" sz="2400" b="1" dirty="0"/>
              <a:t>Regular reporting</a:t>
            </a:r>
          </a:p>
          <a:p>
            <a:pPr lvl="1"/>
            <a:endParaRPr lang="en-US" sz="2400" dirty="0"/>
          </a:p>
          <a:p>
            <a:pPr lvl="1"/>
            <a:r>
              <a:rPr lang="en-US" sz="2400" b="1" dirty="0"/>
              <a:t>Training</a:t>
            </a:r>
          </a:p>
          <a:p>
            <a:pPr marL="502920" lvl="1" indent="0">
              <a:buNone/>
            </a:pPr>
            <a:endParaRPr lang="en-US" sz="2400" dirty="0"/>
          </a:p>
          <a:p>
            <a:pPr lvl="1"/>
            <a:r>
              <a:rPr lang="en-US" sz="2400" b="1" dirty="0"/>
              <a:t>DEI Committee</a:t>
            </a:r>
            <a:endParaRPr lang="en-US" dirty="0"/>
          </a:p>
        </p:txBody>
      </p:sp>
    </p:spTree>
    <p:extLst>
      <p:ext uri="{BB962C8B-B14F-4D97-AF65-F5344CB8AC3E}">
        <p14:creationId xmlns:p14="http://schemas.microsoft.com/office/powerpoint/2010/main" val="1740866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lstStyle/>
          <a:p>
            <a:r>
              <a:rPr lang="en-US" sz="2400" b="1" dirty="0"/>
              <a:t>GOAL 5: </a:t>
            </a:r>
          </a:p>
          <a:p>
            <a:endParaRPr lang="en-US" sz="2400" b="1" dirty="0"/>
          </a:p>
          <a:p>
            <a:r>
              <a:rPr lang="en-US" sz="2400" b="1" dirty="0"/>
              <a:t>Direct Training of Officers to improve the quality of the service provided to the public and reduce liability.</a:t>
            </a:r>
          </a:p>
          <a:p>
            <a:pPr marL="0" indent="0">
              <a:buNone/>
            </a:pPr>
            <a:endParaRPr lang="en-US" dirty="0"/>
          </a:p>
        </p:txBody>
      </p:sp>
    </p:spTree>
    <p:extLst>
      <p:ext uri="{BB962C8B-B14F-4D97-AF65-F5344CB8AC3E}">
        <p14:creationId xmlns:p14="http://schemas.microsoft.com/office/powerpoint/2010/main" val="4182879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2D76-1471-46E8-90CD-029CC782AE1F}"/>
              </a:ext>
            </a:extLst>
          </p:cNvPr>
          <p:cNvSpPr>
            <a:spLocks noGrp="1"/>
          </p:cNvSpPr>
          <p:nvPr>
            <p:ph type="title"/>
          </p:nvPr>
        </p:nvSpPr>
        <p:spPr/>
        <p:txBody>
          <a:bodyPr/>
          <a:lstStyle/>
          <a:p>
            <a:r>
              <a:rPr lang="en-US" dirty="0"/>
              <a:t>Department Goals 2022</a:t>
            </a:r>
          </a:p>
        </p:txBody>
      </p:sp>
      <p:sp>
        <p:nvSpPr>
          <p:cNvPr id="3" name="Content Placeholder 2">
            <a:extLst>
              <a:ext uri="{FF2B5EF4-FFF2-40B4-BE49-F238E27FC236}">
                <a16:creationId xmlns:a16="http://schemas.microsoft.com/office/drawing/2014/main" id="{D8EA9FB4-38E5-4881-80B4-9C9BB3A0DF0C}"/>
              </a:ext>
            </a:extLst>
          </p:cNvPr>
          <p:cNvSpPr>
            <a:spLocks noGrp="1"/>
          </p:cNvSpPr>
          <p:nvPr>
            <p:ph idx="1"/>
          </p:nvPr>
        </p:nvSpPr>
        <p:spPr/>
        <p:txBody>
          <a:bodyPr/>
          <a:lstStyle/>
          <a:p>
            <a:r>
              <a:rPr lang="en-US" sz="2400" b="1" dirty="0"/>
              <a:t>GOAL 5: </a:t>
            </a:r>
          </a:p>
          <a:p>
            <a:pPr marL="0" indent="0">
              <a:buNone/>
            </a:pPr>
            <a:r>
              <a:rPr lang="en-US" sz="2400" b="1" dirty="0"/>
              <a:t>		</a:t>
            </a:r>
            <a:endParaRPr lang="en-US" sz="2400" dirty="0"/>
          </a:p>
          <a:p>
            <a:pPr lvl="1"/>
            <a:r>
              <a:rPr lang="en-US" sz="2400" b="1" dirty="0"/>
              <a:t>Power DMS</a:t>
            </a:r>
          </a:p>
          <a:p>
            <a:endParaRPr lang="en-US" dirty="0"/>
          </a:p>
        </p:txBody>
      </p:sp>
    </p:spTree>
    <p:extLst>
      <p:ext uri="{BB962C8B-B14F-4D97-AF65-F5344CB8AC3E}">
        <p14:creationId xmlns:p14="http://schemas.microsoft.com/office/powerpoint/2010/main" val="26411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Community Policing</a:t>
            </a:r>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a:xfrm>
            <a:off x="3897297" y="497305"/>
            <a:ext cx="7503023" cy="5999748"/>
          </a:xfrm>
        </p:spPr>
        <p:txBody>
          <a:bodyPr>
            <a:normAutofit/>
          </a:bodyPr>
          <a:lstStyle/>
          <a:p>
            <a:pPr marL="0" indent="0">
              <a:buNone/>
            </a:pPr>
            <a:endParaRPr lang="en-US" b="1" dirty="0"/>
          </a:p>
          <a:p>
            <a:r>
              <a:rPr lang="en-US" sz="2400" b="1" dirty="0"/>
              <a:t>On April 29, I was honored to accompany  Superintendent of Schools Dr. DeSa to visit some of the eighth-grade classes during their Holocaust remembrance activities.</a:t>
            </a:r>
          </a:p>
        </p:txBody>
      </p:sp>
    </p:spTree>
    <p:extLst>
      <p:ext uri="{BB962C8B-B14F-4D97-AF65-F5344CB8AC3E}">
        <p14:creationId xmlns:p14="http://schemas.microsoft.com/office/powerpoint/2010/main" val="207072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Community Policing</a:t>
            </a:r>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a:xfrm>
            <a:off x="3897297" y="497305"/>
            <a:ext cx="7503023" cy="5999748"/>
          </a:xfrm>
        </p:spPr>
        <p:txBody>
          <a:bodyPr>
            <a:normAutofit/>
          </a:bodyPr>
          <a:lstStyle/>
          <a:p>
            <a:pPr marL="0" indent="0">
              <a:buNone/>
            </a:pPr>
            <a:endParaRPr lang="en-US" b="1" dirty="0"/>
          </a:p>
          <a:p>
            <a:r>
              <a:rPr lang="en-US" sz="2400" b="1" dirty="0"/>
              <a:t>On June 3, Sgt Byrwa visited the Great Beginnings Preschool to show the students the Motorcycle, as well as talk to them about safety and give them the opportunity to know that Police Officers are their friends.</a:t>
            </a:r>
          </a:p>
        </p:txBody>
      </p:sp>
    </p:spTree>
    <p:extLst>
      <p:ext uri="{BB962C8B-B14F-4D97-AF65-F5344CB8AC3E}">
        <p14:creationId xmlns:p14="http://schemas.microsoft.com/office/powerpoint/2010/main" val="94335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Community Policing</a:t>
            </a:r>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a:xfrm>
            <a:off x="3897297" y="497305"/>
            <a:ext cx="7503023" cy="5999748"/>
          </a:xfrm>
        </p:spPr>
        <p:txBody>
          <a:bodyPr>
            <a:normAutofit/>
          </a:bodyPr>
          <a:lstStyle/>
          <a:p>
            <a:pPr marL="0" indent="0">
              <a:buNone/>
            </a:pPr>
            <a:r>
              <a:rPr lang="en-US" sz="2400" b="1" u="sng" dirty="0"/>
              <a:t>June 4</a:t>
            </a:r>
            <a:r>
              <a:rPr lang="en-US" sz="2400" b="1" dirty="0"/>
              <a:t>:</a:t>
            </a:r>
          </a:p>
          <a:p>
            <a:pPr marL="0" indent="0">
              <a:buNone/>
            </a:pPr>
            <a:endParaRPr lang="en-US" sz="2400" b="1" dirty="0"/>
          </a:p>
          <a:p>
            <a:pPr marL="0" indent="0">
              <a:buNone/>
            </a:pPr>
            <a:r>
              <a:rPr lang="en-US" sz="2400" b="1" dirty="0"/>
              <a:t>A resident of Meadow Lane called to report that his electric bicycle, valued at $1300, was stolen from in front of his house. Investigating officers discovered that the owner had left the bike in front of some items that were being thrown out, so intent would be difficult to prove and probable cause for an arrest did not exist.</a:t>
            </a:r>
          </a:p>
          <a:p>
            <a:pPr marL="0" indent="0">
              <a:buNone/>
            </a:pPr>
            <a:endParaRPr lang="en-US" sz="2400" b="1" dirty="0"/>
          </a:p>
          <a:p>
            <a:pPr marL="0" indent="0">
              <a:buNone/>
            </a:pPr>
            <a:r>
              <a:rPr lang="en-US" sz="2400" b="1" dirty="0"/>
              <a:t>However, Det. Sgt. Garcia continued to investigate the case and, using video footage provided by a neighbor, located the person who had inadvertently stolen the bicycle and ensured it was returned to the owner.</a:t>
            </a:r>
          </a:p>
        </p:txBody>
      </p:sp>
    </p:spTree>
    <p:extLst>
      <p:ext uri="{BB962C8B-B14F-4D97-AF65-F5344CB8AC3E}">
        <p14:creationId xmlns:p14="http://schemas.microsoft.com/office/powerpoint/2010/main" val="3198304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Calls of Note</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a:xfrm>
            <a:off x="3869268" y="478302"/>
            <a:ext cx="7315200" cy="5506446"/>
          </a:xfrm>
        </p:spPr>
        <p:txBody>
          <a:bodyPr>
            <a:normAutofit/>
          </a:bodyPr>
          <a:lstStyle/>
          <a:p>
            <a:pPr marL="457200" lvl="1" indent="0">
              <a:buNone/>
            </a:pPr>
            <a:r>
              <a:rPr lang="en-US" sz="2400" b="1" u="sng" dirty="0"/>
              <a:t>April 19:</a:t>
            </a:r>
            <a:endParaRPr lang="en-US" sz="2400" b="1" dirty="0"/>
          </a:p>
          <a:p>
            <a:pPr marL="457200" lvl="1" indent="0">
              <a:buNone/>
            </a:pPr>
            <a:endParaRPr lang="en-US" sz="2400" b="1" dirty="0"/>
          </a:p>
          <a:p>
            <a:pPr marL="457200" lvl="1" indent="0">
              <a:buNone/>
            </a:pPr>
            <a:r>
              <a:rPr lang="en-US" sz="2400" b="1" dirty="0"/>
              <a:t>Following a report of a one-car accident in Memorial Plaza, Officer Cole-Hatchard discovered that the operator was not the owner of the vehicle. An 18-year old resident of a treatment facility had gained access to the vehicle, a late-model Mercedes Benz SUV, and crashed it without making it out of the lot.  </a:t>
            </a:r>
          </a:p>
          <a:p>
            <a:pPr marL="457200" lvl="1" indent="0">
              <a:buNone/>
            </a:pPr>
            <a:endParaRPr lang="en-US" sz="2400" b="1" dirty="0"/>
          </a:p>
          <a:p>
            <a:pPr marL="457200" lvl="1" indent="0">
              <a:buNone/>
            </a:pPr>
            <a:r>
              <a:rPr lang="en-US" sz="2400" b="1" dirty="0"/>
              <a:t>He was charged with Grand Larceny in the Second Degree, as well as Possession of Stolen Property, both C Felonies, as well as possession  of a key fob he had previously taken from another vehicle.</a:t>
            </a:r>
          </a:p>
          <a:p>
            <a:pPr marL="457200" lvl="1" indent="0">
              <a:buNone/>
            </a:pPr>
            <a:endParaRPr lang="en-US" sz="2000" b="1" dirty="0"/>
          </a:p>
        </p:txBody>
      </p:sp>
    </p:spTree>
    <p:extLst>
      <p:ext uri="{BB962C8B-B14F-4D97-AF65-F5344CB8AC3E}">
        <p14:creationId xmlns:p14="http://schemas.microsoft.com/office/powerpoint/2010/main" val="334736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Calls of Note</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a:xfrm>
            <a:off x="3869268" y="864107"/>
            <a:ext cx="7315200" cy="5252607"/>
          </a:xfrm>
        </p:spPr>
        <p:txBody>
          <a:bodyPr>
            <a:noAutofit/>
          </a:bodyPr>
          <a:lstStyle/>
          <a:p>
            <a:pPr marL="0" indent="0">
              <a:buNone/>
            </a:pPr>
            <a:r>
              <a:rPr lang="en-US" sz="2400" b="1" u="sng" dirty="0"/>
              <a:t>May 11:</a:t>
            </a:r>
          </a:p>
          <a:p>
            <a:pPr marL="0" indent="0">
              <a:buNone/>
            </a:pPr>
            <a:endParaRPr lang="en-US" sz="2400" dirty="0"/>
          </a:p>
          <a:p>
            <a:pPr marL="0" indent="0">
              <a:buNone/>
            </a:pPr>
            <a:r>
              <a:rPr lang="en-US" sz="2400" b="1" dirty="0"/>
              <a:t>Following a single-operator motor vehicle accident on Bedford Road,  PO Paredes arrested a 39-year old Bronxville resident on multiple charges. In addition to being intoxicated, the investigation revealed that the defendant illegally possessed a loaded, assault-style weapon and seven high capacity magazines in the vehicle.  </a:t>
            </a:r>
          </a:p>
          <a:p>
            <a:pPr marL="0" indent="0">
              <a:buNone/>
            </a:pPr>
            <a:endParaRPr lang="en-US" sz="2400" b="1" dirty="0"/>
          </a:p>
          <a:p>
            <a:pPr marL="0" indent="0">
              <a:buNone/>
            </a:pPr>
            <a:r>
              <a:rPr lang="en-US" sz="2400" b="1" dirty="0"/>
              <a:t>The defendant was charged and Criminal Possession of a Weapon in the 2</a:t>
            </a:r>
            <a:r>
              <a:rPr lang="en-US" sz="2400" b="1" baseline="30000" dirty="0"/>
              <a:t>nd</a:t>
            </a:r>
            <a:r>
              <a:rPr lang="en-US" sz="2400" b="1" dirty="0"/>
              <a:t> and 3</a:t>
            </a:r>
            <a:r>
              <a:rPr lang="en-US" sz="2400" b="1" baseline="30000" dirty="0"/>
              <a:t>rd</a:t>
            </a:r>
            <a:r>
              <a:rPr lang="en-US" sz="2400" b="1" dirty="0"/>
              <a:t> Degree, a C and D Felony, respectively; as well as Aggravated DWI (driving with a BAC above .18%) </a:t>
            </a:r>
          </a:p>
        </p:txBody>
      </p:sp>
    </p:spTree>
    <p:extLst>
      <p:ext uri="{BB962C8B-B14F-4D97-AF65-F5344CB8AC3E}">
        <p14:creationId xmlns:p14="http://schemas.microsoft.com/office/powerpoint/2010/main" val="48120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Calls of Note</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noAutofit/>
          </a:bodyPr>
          <a:lstStyle/>
          <a:p>
            <a:pPr marL="0" indent="0">
              <a:buNone/>
            </a:pPr>
            <a:r>
              <a:rPr lang="en-US" sz="2400" b="1" u="sng" dirty="0"/>
              <a:t>May 11:</a:t>
            </a:r>
          </a:p>
          <a:p>
            <a:pPr marL="0" indent="0">
              <a:buNone/>
            </a:pPr>
            <a:endParaRPr lang="en-US" sz="2400" b="1" dirty="0"/>
          </a:p>
          <a:p>
            <a:pPr marL="0" indent="0">
              <a:buNone/>
            </a:pPr>
            <a:r>
              <a:rPr lang="en-US" sz="2400" b="1" dirty="0"/>
              <a:t>A four-year investigation into the burglary of a residence on Washington Avenue in which a firearm was stolen culminated in the arrest of a 28-year-old Bronx resident by members of the Detective Division. </a:t>
            </a:r>
          </a:p>
          <a:p>
            <a:pPr marL="0" indent="0">
              <a:buNone/>
            </a:pPr>
            <a:endParaRPr lang="en-US" sz="2400" b="1" dirty="0"/>
          </a:p>
          <a:p>
            <a:pPr marL="0" indent="0">
              <a:buNone/>
            </a:pPr>
            <a:r>
              <a:rPr lang="en-US" sz="2400" b="1" dirty="0"/>
              <a:t>The defendant was charged with Burglary in the 2</a:t>
            </a:r>
            <a:r>
              <a:rPr lang="en-US" sz="2400" b="1" baseline="30000" dirty="0"/>
              <a:t>nd</a:t>
            </a:r>
            <a:r>
              <a:rPr lang="en-US" sz="2400" b="1" dirty="0"/>
              <a:t> degree, a C Felony, as well as Grand Larcenies in the 3</a:t>
            </a:r>
            <a:r>
              <a:rPr lang="en-US" sz="2400" b="1" baseline="30000" dirty="0"/>
              <a:t>rd</a:t>
            </a:r>
            <a:r>
              <a:rPr lang="en-US" sz="2400" b="1" dirty="0"/>
              <a:t> and 4</a:t>
            </a:r>
            <a:r>
              <a:rPr lang="en-US" sz="2400" b="1" baseline="30000" dirty="0"/>
              <a:t>th</a:t>
            </a:r>
            <a:r>
              <a:rPr lang="en-US" sz="2400" b="1" dirty="0"/>
              <a:t> degree, a D and E Felony, respectively. </a:t>
            </a:r>
          </a:p>
        </p:txBody>
      </p:sp>
    </p:spTree>
    <p:extLst>
      <p:ext uri="{BB962C8B-B14F-4D97-AF65-F5344CB8AC3E}">
        <p14:creationId xmlns:p14="http://schemas.microsoft.com/office/powerpoint/2010/main" val="2033615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F3-CF6C-424A-93E6-4793AF814AA8}"/>
              </a:ext>
            </a:extLst>
          </p:cNvPr>
          <p:cNvSpPr>
            <a:spLocks noGrp="1"/>
          </p:cNvSpPr>
          <p:nvPr>
            <p:ph type="title"/>
          </p:nvPr>
        </p:nvSpPr>
        <p:spPr/>
        <p:txBody>
          <a:bodyPr/>
          <a:lstStyle/>
          <a:p>
            <a:r>
              <a:rPr lang="en-US" dirty="0"/>
              <a:t>Calls of Note</a:t>
            </a:r>
            <a:br>
              <a:rPr lang="en-US" dirty="0"/>
            </a:br>
            <a:endParaRPr lang="en-US" dirty="0"/>
          </a:p>
        </p:txBody>
      </p:sp>
      <p:sp>
        <p:nvSpPr>
          <p:cNvPr id="3" name="Content Placeholder 2">
            <a:extLst>
              <a:ext uri="{FF2B5EF4-FFF2-40B4-BE49-F238E27FC236}">
                <a16:creationId xmlns:a16="http://schemas.microsoft.com/office/drawing/2014/main" id="{F0E266FB-37C3-43A1-9947-0AD436F2D5C7}"/>
              </a:ext>
            </a:extLst>
          </p:cNvPr>
          <p:cNvSpPr>
            <a:spLocks noGrp="1"/>
          </p:cNvSpPr>
          <p:nvPr>
            <p:ph idx="1"/>
          </p:nvPr>
        </p:nvSpPr>
        <p:spPr/>
        <p:txBody>
          <a:bodyPr>
            <a:normAutofit/>
          </a:bodyPr>
          <a:lstStyle/>
          <a:p>
            <a:pPr marL="457200" lvl="1" indent="0">
              <a:buNone/>
            </a:pPr>
            <a:r>
              <a:rPr lang="en-US" sz="2400" b="1" u="sng" dirty="0"/>
              <a:t>May 30:</a:t>
            </a:r>
          </a:p>
          <a:p>
            <a:pPr marL="457200" lvl="1" indent="0">
              <a:buNone/>
            </a:pPr>
            <a:endParaRPr lang="en-US" sz="2400" b="1" u="sng" dirty="0"/>
          </a:p>
          <a:p>
            <a:pPr marL="457200" lvl="1" indent="0">
              <a:buNone/>
            </a:pPr>
            <a:r>
              <a:rPr lang="en-US" sz="2400" b="1" dirty="0"/>
              <a:t>Multiple 911 calls were received regarding a person armed with a knife breaking into cars in the lot of the Pleasantville Tennis Club. Officers established a perimeter and with assistance from Mount Pleasant PD, Westchester County Police and members of the public, eventually located the perpetrator in some dense underbrush.</a:t>
            </a:r>
          </a:p>
          <a:p>
            <a:pPr marL="457200" lvl="1" indent="0">
              <a:buNone/>
            </a:pPr>
            <a:endParaRPr lang="en-US" sz="2400" b="1" dirty="0"/>
          </a:p>
          <a:p>
            <a:pPr marL="457200" lvl="1" indent="0">
              <a:buNone/>
            </a:pPr>
            <a:r>
              <a:rPr lang="en-US" sz="2400" b="1" dirty="0"/>
              <a:t>With the agreement of the victims, a satisfactory resolution outside the criminal justice system was found, due to mitigating factors involving the subject involved.</a:t>
            </a:r>
          </a:p>
        </p:txBody>
      </p:sp>
    </p:spTree>
    <p:extLst>
      <p:ext uri="{BB962C8B-B14F-4D97-AF65-F5344CB8AC3E}">
        <p14:creationId xmlns:p14="http://schemas.microsoft.com/office/powerpoint/2010/main" val="4149718133"/>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19641</TotalTime>
  <Words>1179</Words>
  <Application>Microsoft Office PowerPoint</Application>
  <PresentationFormat>Widescreen</PresentationFormat>
  <Paragraphs>217</Paragraphs>
  <Slides>29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Corbel</vt:lpstr>
      <vt:lpstr>Wingdings 2</vt:lpstr>
      <vt:lpstr>Frame</vt:lpstr>
      <vt:lpstr>Police Department Quarterly Update</vt:lpstr>
      <vt:lpstr>Calls for Service</vt:lpstr>
      <vt:lpstr>Community Policing</vt:lpstr>
      <vt:lpstr>Community Policing</vt:lpstr>
      <vt:lpstr>Community Policing</vt:lpstr>
      <vt:lpstr>Calls of Note </vt:lpstr>
      <vt:lpstr>Calls of Note </vt:lpstr>
      <vt:lpstr>Calls of Note </vt:lpstr>
      <vt:lpstr>Calls of Note </vt:lpstr>
      <vt:lpstr>Staffing and Overtime </vt:lpstr>
      <vt:lpstr>Staffing and Overtime </vt:lpstr>
      <vt:lpstr>Staffing and Overtime </vt:lpstr>
      <vt:lpstr>Staffing and Overtime </vt:lpstr>
      <vt:lpstr>Personnel Complaints </vt:lpstr>
      <vt:lpstr>Personnel and Staffing </vt:lpstr>
      <vt:lpstr>Personnel and Staffing </vt:lpstr>
      <vt:lpstr>Training </vt:lpstr>
      <vt:lpstr>Training</vt:lpstr>
      <vt:lpstr>Areas of Concern</vt:lpstr>
      <vt:lpstr>Department Goals 2022</vt:lpstr>
      <vt:lpstr>Department Goals 2022</vt:lpstr>
      <vt:lpstr>Department Goals 2022</vt:lpstr>
      <vt:lpstr>Department Goals 2022</vt:lpstr>
      <vt:lpstr>Department Goals 2022</vt:lpstr>
      <vt:lpstr>Department Goals 2022</vt:lpstr>
      <vt:lpstr>Department Goals 2022</vt:lpstr>
      <vt:lpstr>Department Goals 2022</vt:lpstr>
      <vt:lpstr>Department Goals 2022</vt:lpstr>
      <vt:lpstr>Department Goals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Department Quarterly Update</dc:title>
  <dc:creator>Erik Grutzner</dc:creator>
  <cp:lastModifiedBy>Erik Grutzner</cp:lastModifiedBy>
  <cp:revision>96</cp:revision>
  <cp:lastPrinted>2022-08-08T21:32:00Z</cp:lastPrinted>
  <dcterms:created xsi:type="dcterms:W3CDTF">2021-10-25T19:26:45Z</dcterms:created>
  <dcterms:modified xsi:type="dcterms:W3CDTF">2022-08-08T22:38:22Z</dcterms:modified>
</cp:coreProperties>
</file>