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57" r:id="rId3"/>
    <p:sldId id="312" r:id="rId4"/>
    <p:sldId id="287" r:id="rId5"/>
    <p:sldId id="288" r:id="rId6"/>
    <p:sldId id="270" r:id="rId7"/>
    <p:sldId id="263" r:id="rId8"/>
    <p:sldId id="267" r:id="rId9"/>
    <p:sldId id="291" r:id="rId10"/>
    <p:sldId id="268" r:id="rId11"/>
    <p:sldId id="301" r:id="rId12"/>
    <p:sldId id="322" r:id="rId13"/>
    <p:sldId id="295" r:id="rId14"/>
    <p:sldId id="271" r:id="rId15"/>
    <p:sldId id="302" r:id="rId16"/>
    <p:sldId id="293" r:id="rId17"/>
    <p:sldId id="279" r:id="rId18"/>
    <p:sldId id="264" r:id="rId19"/>
    <p:sldId id="313" r:id="rId20"/>
    <p:sldId id="314" r:id="rId21"/>
    <p:sldId id="260" r:id="rId22"/>
    <p:sldId id="303" r:id="rId23"/>
    <p:sldId id="282" r:id="rId24"/>
    <p:sldId id="296" r:id="rId25"/>
    <p:sldId id="304" r:id="rId26"/>
    <p:sldId id="305" r:id="rId27"/>
    <p:sldId id="319" r:id="rId28"/>
    <p:sldId id="283" r:id="rId29"/>
    <p:sldId id="306" r:id="rId30"/>
    <p:sldId id="307" r:id="rId31"/>
    <p:sldId id="308" r:id="rId32"/>
    <p:sldId id="321" r:id="rId33"/>
    <p:sldId id="297" r:id="rId34"/>
    <p:sldId id="309" r:id="rId35"/>
    <p:sldId id="311" r:id="rId36"/>
    <p:sldId id="310" r:id="rId37"/>
    <p:sldId id="320" r:id="rId38"/>
    <p:sldId id="284"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20" autoAdjust="0"/>
  </p:normalViewPr>
  <p:slideViewPr>
    <p:cSldViewPr snapToGrid="0">
      <p:cViewPr varScale="1">
        <p:scale>
          <a:sx n="108" d="100"/>
          <a:sy n="108" d="100"/>
        </p:scale>
        <p:origin x="6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Quarterly Patrol Overtime</a:t>
            </a:r>
            <a:r>
              <a:rPr lang="en-US" baseline="0" dirty="0"/>
              <a:t> Comparison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'Patrol Overtime'!$B$2</c:f>
              <c:strCache>
                <c:ptCount val="1"/>
                <c:pt idx="0">
                  <c:v>Q1</c:v>
                </c:pt>
              </c:strCache>
            </c:strRef>
          </c:tx>
          <c:spPr>
            <a:solidFill>
              <a:schemeClr val="accent1"/>
            </a:solidFill>
            <a:ln>
              <a:noFill/>
            </a:ln>
            <a:effectLst/>
          </c:spPr>
          <c:invertIfNegative val="0"/>
          <c:cat>
            <c:strRef>
              <c:f>'Patrol Overtime'!$A$3:$A$17</c:f>
              <c:strCache>
                <c:ptCount val="15"/>
                <c:pt idx="1">
                  <c:v>Tour Coverage</c:v>
                </c:pt>
                <c:pt idx="2">
                  <c:v>Sick</c:v>
                </c:pt>
                <c:pt idx="3">
                  <c:v>JRI</c:v>
                </c:pt>
                <c:pt idx="4">
                  <c:v>Special Events</c:v>
                </c:pt>
                <c:pt idx="5">
                  <c:v>Personal Days</c:v>
                </c:pt>
                <c:pt idx="6">
                  <c:v>OTR</c:v>
                </c:pt>
                <c:pt idx="7">
                  <c:v>COVID Coverage</c:v>
                </c:pt>
                <c:pt idx="8">
                  <c:v>Arrests and Cases</c:v>
                </c:pt>
                <c:pt idx="9">
                  <c:v>School Guard</c:v>
                </c:pt>
                <c:pt idx="10">
                  <c:v>Reimbursables</c:v>
                </c:pt>
                <c:pt idx="11">
                  <c:v>GTSC Grants</c:v>
                </c:pt>
                <c:pt idx="12">
                  <c:v>Bereavement</c:v>
                </c:pt>
                <c:pt idx="13">
                  <c:v>Training (Instruction)</c:v>
                </c:pt>
                <c:pt idx="14">
                  <c:v>Field Training</c:v>
                </c:pt>
              </c:strCache>
            </c:strRef>
          </c:cat>
          <c:val>
            <c:numRef>
              <c:f>'Patrol Overtime'!$B$3:$B$17</c:f>
              <c:numCache>
                <c:formatCode>General</c:formatCode>
                <c:ptCount val="15"/>
                <c:pt idx="1">
                  <c:v>196</c:v>
                </c:pt>
                <c:pt idx="2">
                  <c:v>275</c:v>
                </c:pt>
                <c:pt idx="4">
                  <c:v>8</c:v>
                </c:pt>
                <c:pt idx="5">
                  <c:v>72</c:v>
                </c:pt>
                <c:pt idx="6">
                  <c:v>1.5</c:v>
                </c:pt>
                <c:pt idx="7">
                  <c:v>68</c:v>
                </c:pt>
                <c:pt idx="8">
                  <c:v>29</c:v>
                </c:pt>
                <c:pt idx="9">
                  <c:v>51</c:v>
                </c:pt>
                <c:pt idx="10">
                  <c:v>0</c:v>
                </c:pt>
                <c:pt idx="11">
                  <c:v>33</c:v>
                </c:pt>
                <c:pt idx="12">
                  <c:v>40</c:v>
                </c:pt>
                <c:pt idx="13">
                  <c:v>41</c:v>
                </c:pt>
                <c:pt idx="14">
                  <c:v>0</c:v>
                </c:pt>
              </c:numCache>
            </c:numRef>
          </c:val>
          <c:extLst>
            <c:ext xmlns:c16="http://schemas.microsoft.com/office/drawing/2014/chart" uri="{C3380CC4-5D6E-409C-BE32-E72D297353CC}">
              <c16:uniqueId val="{00000000-0F6A-42AF-8AE3-98BCDEF5A975}"/>
            </c:ext>
          </c:extLst>
        </c:ser>
        <c:ser>
          <c:idx val="1"/>
          <c:order val="1"/>
          <c:tx>
            <c:strRef>
              <c:f>'Patrol Overtime'!$C$2</c:f>
              <c:strCache>
                <c:ptCount val="1"/>
                <c:pt idx="0">
                  <c:v>Q2</c:v>
                </c:pt>
              </c:strCache>
            </c:strRef>
          </c:tx>
          <c:spPr>
            <a:solidFill>
              <a:schemeClr val="accent2"/>
            </a:solidFill>
            <a:ln>
              <a:noFill/>
            </a:ln>
            <a:effectLst/>
          </c:spPr>
          <c:invertIfNegative val="0"/>
          <c:cat>
            <c:strRef>
              <c:f>'Patrol Overtime'!$A$3:$A$17</c:f>
              <c:strCache>
                <c:ptCount val="15"/>
                <c:pt idx="1">
                  <c:v>Tour Coverage</c:v>
                </c:pt>
                <c:pt idx="2">
                  <c:v>Sick</c:v>
                </c:pt>
                <c:pt idx="3">
                  <c:v>JRI</c:v>
                </c:pt>
                <c:pt idx="4">
                  <c:v>Special Events</c:v>
                </c:pt>
                <c:pt idx="5">
                  <c:v>Personal Days</c:v>
                </c:pt>
                <c:pt idx="6">
                  <c:v>OTR</c:v>
                </c:pt>
                <c:pt idx="7">
                  <c:v>COVID Coverage</c:v>
                </c:pt>
                <c:pt idx="8">
                  <c:v>Arrests and Cases</c:v>
                </c:pt>
                <c:pt idx="9">
                  <c:v>School Guard</c:v>
                </c:pt>
                <c:pt idx="10">
                  <c:v>Reimbursables</c:v>
                </c:pt>
                <c:pt idx="11">
                  <c:v>GTSC Grants</c:v>
                </c:pt>
                <c:pt idx="12">
                  <c:v>Bereavement</c:v>
                </c:pt>
                <c:pt idx="13">
                  <c:v>Training (Instruction)</c:v>
                </c:pt>
                <c:pt idx="14">
                  <c:v>Field Training</c:v>
                </c:pt>
              </c:strCache>
            </c:strRef>
          </c:cat>
          <c:val>
            <c:numRef>
              <c:f>'Patrol Overtime'!$C$3:$C$17</c:f>
              <c:numCache>
                <c:formatCode>General</c:formatCode>
                <c:ptCount val="15"/>
                <c:pt idx="1">
                  <c:v>88</c:v>
                </c:pt>
                <c:pt idx="2">
                  <c:v>264</c:v>
                </c:pt>
                <c:pt idx="4">
                  <c:v>117.5</c:v>
                </c:pt>
                <c:pt idx="5">
                  <c:v>80</c:v>
                </c:pt>
                <c:pt idx="6">
                  <c:v>16</c:v>
                </c:pt>
                <c:pt idx="7">
                  <c:v>0</c:v>
                </c:pt>
                <c:pt idx="8">
                  <c:v>12.5</c:v>
                </c:pt>
                <c:pt idx="9">
                  <c:v>57</c:v>
                </c:pt>
                <c:pt idx="10">
                  <c:v>67</c:v>
                </c:pt>
                <c:pt idx="11">
                  <c:v>44</c:v>
                </c:pt>
                <c:pt idx="12">
                  <c:v>40</c:v>
                </c:pt>
                <c:pt idx="13">
                  <c:v>92.5</c:v>
                </c:pt>
                <c:pt idx="14">
                  <c:v>12</c:v>
                </c:pt>
              </c:numCache>
            </c:numRef>
          </c:val>
          <c:extLst>
            <c:ext xmlns:c16="http://schemas.microsoft.com/office/drawing/2014/chart" uri="{C3380CC4-5D6E-409C-BE32-E72D297353CC}">
              <c16:uniqueId val="{00000001-0F6A-42AF-8AE3-98BCDEF5A975}"/>
            </c:ext>
          </c:extLst>
        </c:ser>
        <c:ser>
          <c:idx val="2"/>
          <c:order val="2"/>
          <c:tx>
            <c:strRef>
              <c:f>'Patrol Overtime'!$D$2</c:f>
              <c:strCache>
                <c:ptCount val="1"/>
                <c:pt idx="0">
                  <c:v>Q3</c:v>
                </c:pt>
              </c:strCache>
            </c:strRef>
          </c:tx>
          <c:spPr>
            <a:solidFill>
              <a:schemeClr val="accent3"/>
            </a:solidFill>
            <a:ln>
              <a:noFill/>
            </a:ln>
            <a:effectLst/>
          </c:spPr>
          <c:invertIfNegative val="0"/>
          <c:cat>
            <c:strRef>
              <c:f>'Patrol Overtime'!$A$3:$A$17</c:f>
              <c:strCache>
                <c:ptCount val="15"/>
                <c:pt idx="1">
                  <c:v>Tour Coverage</c:v>
                </c:pt>
                <c:pt idx="2">
                  <c:v>Sick</c:v>
                </c:pt>
                <c:pt idx="3">
                  <c:v>JRI</c:v>
                </c:pt>
                <c:pt idx="4">
                  <c:v>Special Events</c:v>
                </c:pt>
                <c:pt idx="5">
                  <c:v>Personal Days</c:v>
                </c:pt>
                <c:pt idx="6">
                  <c:v>OTR</c:v>
                </c:pt>
                <c:pt idx="7">
                  <c:v>COVID Coverage</c:v>
                </c:pt>
                <c:pt idx="8">
                  <c:v>Arrests and Cases</c:v>
                </c:pt>
                <c:pt idx="9">
                  <c:v>School Guard</c:v>
                </c:pt>
                <c:pt idx="10">
                  <c:v>Reimbursables</c:v>
                </c:pt>
                <c:pt idx="11">
                  <c:v>GTSC Grants</c:v>
                </c:pt>
                <c:pt idx="12">
                  <c:v>Bereavement</c:v>
                </c:pt>
                <c:pt idx="13">
                  <c:v>Training (Instruction)</c:v>
                </c:pt>
                <c:pt idx="14">
                  <c:v>Field Training</c:v>
                </c:pt>
              </c:strCache>
            </c:strRef>
          </c:cat>
          <c:val>
            <c:numRef>
              <c:f>'Patrol Overtime'!$D$3:$D$17</c:f>
              <c:numCache>
                <c:formatCode>General</c:formatCode>
                <c:ptCount val="15"/>
                <c:pt idx="1">
                  <c:v>76</c:v>
                </c:pt>
                <c:pt idx="2">
                  <c:v>360</c:v>
                </c:pt>
                <c:pt idx="4">
                  <c:v>43</c:v>
                </c:pt>
                <c:pt idx="5">
                  <c:v>96</c:v>
                </c:pt>
                <c:pt idx="6">
                  <c:v>0</c:v>
                </c:pt>
                <c:pt idx="7">
                  <c:v>48</c:v>
                </c:pt>
                <c:pt idx="8">
                  <c:v>25.5</c:v>
                </c:pt>
                <c:pt idx="9">
                  <c:v>18</c:v>
                </c:pt>
                <c:pt idx="10">
                  <c:v>0</c:v>
                </c:pt>
                <c:pt idx="11">
                  <c:v>56</c:v>
                </c:pt>
                <c:pt idx="12">
                  <c:v>32</c:v>
                </c:pt>
                <c:pt idx="13">
                  <c:v>15</c:v>
                </c:pt>
                <c:pt idx="14">
                  <c:v>0</c:v>
                </c:pt>
              </c:numCache>
            </c:numRef>
          </c:val>
          <c:extLst>
            <c:ext xmlns:c16="http://schemas.microsoft.com/office/drawing/2014/chart" uri="{C3380CC4-5D6E-409C-BE32-E72D297353CC}">
              <c16:uniqueId val="{00000002-0F6A-42AF-8AE3-98BCDEF5A975}"/>
            </c:ext>
          </c:extLst>
        </c:ser>
        <c:ser>
          <c:idx val="3"/>
          <c:order val="3"/>
          <c:tx>
            <c:strRef>
              <c:f>'Patrol Overtime'!$E$2</c:f>
              <c:strCache>
                <c:ptCount val="1"/>
                <c:pt idx="0">
                  <c:v>Q4</c:v>
                </c:pt>
              </c:strCache>
            </c:strRef>
          </c:tx>
          <c:spPr>
            <a:solidFill>
              <a:schemeClr val="accent4"/>
            </a:solidFill>
            <a:ln>
              <a:noFill/>
            </a:ln>
            <a:effectLst/>
          </c:spPr>
          <c:invertIfNegative val="0"/>
          <c:cat>
            <c:strRef>
              <c:f>'Patrol Overtime'!$A$3:$A$17</c:f>
              <c:strCache>
                <c:ptCount val="15"/>
                <c:pt idx="1">
                  <c:v>Tour Coverage</c:v>
                </c:pt>
                <c:pt idx="2">
                  <c:v>Sick</c:v>
                </c:pt>
                <c:pt idx="3">
                  <c:v>JRI</c:v>
                </c:pt>
                <c:pt idx="4">
                  <c:v>Special Events</c:v>
                </c:pt>
                <c:pt idx="5">
                  <c:v>Personal Days</c:v>
                </c:pt>
                <c:pt idx="6">
                  <c:v>OTR</c:v>
                </c:pt>
                <c:pt idx="7">
                  <c:v>COVID Coverage</c:v>
                </c:pt>
                <c:pt idx="8">
                  <c:v>Arrests and Cases</c:v>
                </c:pt>
                <c:pt idx="9">
                  <c:v>School Guard</c:v>
                </c:pt>
                <c:pt idx="10">
                  <c:v>Reimbursables</c:v>
                </c:pt>
                <c:pt idx="11">
                  <c:v>GTSC Grants</c:v>
                </c:pt>
                <c:pt idx="12">
                  <c:v>Bereavement</c:v>
                </c:pt>
                <c:pt idx="13">
                  <c:v>Training (Instruction)</c:v>
                </c:pt>
                <c:pt idx="14">
                  <c:v>Field Training</c:v>
                </c:pt>
              </c:strCache>
            </c:strRef>
          </c:cat>
          <c:val>
            <c:numRef>
              <c:f>'Patrol Overtime'!$E$3:$E$17</c:f>
              <c:numCache>
                <c:formatCode>General</c:formatCode>
                <c:ptCount val="15"/>
                <c:pt idx="1">
                  <c:v>107</c:v>
                </c:pt>
                <c:pt idx="2">
                  <c:v>264</c:v>
                </c:pt>
                <c:pt idx="4">
                  <c:v>183.5</c:v>
                </c:pt>
                <c:pt idx="5">
                  <c:v>112</c:v>
                </c:pt>
                <c:pt idx="6">
                  <c:v>40</c:v>
                </c:pt>
                <c:pt idx="7">
                  <c:v>164.5</c:v>
                </c:pt>
                <c:pt idx="8">
                  <c:v>29.5</c:v>
                </c:pt>
                <c:pt idx="9">
                  <c:v>93.75</c:v>
                </c:pt>
                <c:pt idx="10">
                  <c:v>70</c:v>
                </c:pt>
                <c:pt idx="11">
                  <c:v>70</c:v>
                </c:pt>
                <c:pt idx="12">
                  <c:v>0</c:v>
                </c:pt>
                <c:pt idx="13">
                  <c:v>74.5</c:v>
                </c:pt>
                <c:pt idx="14">
                  <c:v>0</c:v>
                </c:pt>
              </c:numCache>
            </c:numRef>
          </c:val>
          <c:extLst>
            <c:ext xmlns:c16="http://schemas.microsoft.com/office/drawing/2014/chart" uri="{C3380CC4-5D6E-409C-BE32-E72D297353CC}">
              <c16:uniqueId val="{00000003-0F6A-42AF-8AE3-98BCDEF5A975}"/>
            </c:ext>
          </c:extLst>
        </c:ser>
        <c:ser>
          <c:idx val="4"/>
          <c:order val="4"/>
          <c:tx>
            <c:strRef>
              <c:f>'Patrol Overtime'!$F$2</c:f>
              <c:strCache>
                <c:ptCount val="1"/>
                <c:pt idx="0">
                  <c:v>Q1</c:v>
                </c:pt>
              </c:strCache>
            </c:strRef>
          </c:tx>
          <c:spPr>
            <a:solidFill>
              <a:schemeClr val="accent5"/>
            </a:solidFill>
            <a:ln>
              <a:noFill/>
            </a:ln>
            <a:effectLst/>
          </c:spPr>
          <c:invertIfNegative val="0"/>
          <c:cat>
            <c:strRef>
              <c:f>'Patrol Overtime'!$A$3:$A$17</c:f>
              <c:strCache>
                <c:ptCount val="15"/>
                <c:pt idx="1">
                  <c:v>Tour Coverage</c:v>
                </c:pt>
                <c:pt idx="2">
                  <c:v>Sick</c:v>
                </c:pt>
                <c:pt idx="3">
                  <c:v>JRI</c:v>
                </c:pt>
                <c:pt idx="4">
                  <c:v>Special Events</c:v>
                </c:pt>
                <c:pt idx="5">
                  <c:v>Personal Days</c:v>
                </c:pt>
                <c:pt idx="6">
                  <c:v>OTR</c:v>
                </c:pt>
                <c:pt idx="7">
                  <c:v>COVID Coverage</c:v>
                </c:pt>
                <c:pt idx="8">
                  <c:v>Arrests and Cases</c:v>
                </c:pt>
                <c:pt idx="9">
                  <c:v>School Guard</c:v>
                </c:pt>
                <c:pt idx="10">
                  <c:v>Reimbursables</c:v>
                </c:pt>
                <c:pt idx="11">
                  <c:v>GTSC Grants</c:v>
                </c:pt>
                <c:pt idx="12">
                  <c:v>Bereavement</c:v>
                </c:pt>
                <c:pt idx="13">
                  <c:v>Training (Instruction)</c:v>
                </c:pt>
                <c:pt idx="14">
                  <c:v>Field Training</c:v>
                </c:pt>
              </c:strCache>
            </c:strRef>
          </c:cat>
          <c:val>
            <c:numRef>
              <c:f>'Patrol Overtime'!$F$3:$F$17</c:f>
              <c:numCache>
                <c:formatCode>General</c:formatCode>
                <c:ptCount val="15"/>
                <c:pt idx="1">
                  <c:v>168</c:v>
                </c:pt>
                <c:pt idx="2">
                  <c:v>432</c:v>
                </c:pt>
                <c:pt idx="3">
                  <c:v>152</c:v>
                </c:pt>
                <c:pt idx="4">
                  <c:v>8</c:v>
                </c:pt>
                <c:pt idx="5">
                  <c:v>48</c:v>
                </c:pt>
                <c:pt idx="6">
                  <c:v>16</c:v>
                </c:pt>
                <c:pt idx="7">
                  <c:v>56</c:v>
                </c:pt>
                <c:pt idx="8">
                  <c:v>28</c:v>
                </c:pt>
                <c:pt idx="9">
                  <c:v>79</c:v>
                </c:pt>
                <c:pt idx="10">
                  <c:v>0</c:v>
                </c:pt>
                <c:pt idx="11">
                  <c:v>0</c:v>
                </c:pt>
                <c:pt idx="12">
                  <c:v>0</c:v>
                </c:pt>
                <c:pt idx="13">
                  <c:v>4</c:v>
                </c:pt>
                <c:pt idx="14">
                  <c:v>0</c:v>
                </c:pt>
              </c:numCache>
            </c:numRef>
          </c:val>
          <c:extLst>
            <c:ext xmlns:c16="http://schemas.microsoft.com/office/drawing/2014/chart" uri="{C3380CC4-5D6E-409C-BE32-E72D297353CC}">
              <c16:uniqueId val="{00000004-0F6A-42AF-8AE3-98BCDEF5A975}"/>
            </c:ext>
          </c:extLst>
        </c:ser>
        <c:dLbls>
          <c:showLegendKey val="0"/>
          <c:showVal val="0"/>
          <c:showCatName val="0"/>
          <c:showSerName val="0"/>
          <c:showPercent val="0"/>
          <c:showBubbleSize val="0"/>
        </c:dLbls>
        <c:gapWidth val="219"/>
        <c:overlap val="-27"/>
        <c:axId val="605935824"/>
        <c:axId val="613999136"/>
      </c:barChart>
      <c:catAx>
        <c:axId val="60593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999136"/>
        <c:crosses val="autoZero"/>
        <c:auto val="1"/>
        <c:lblAlgn val="ctr"/>
        <c:lblOffset val="100"/>
        <c:noMultiLvlLbl val="0"/>
      </c:catAx>
      <c:valAx>
        <c:axId val="613999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93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59D05B-6DC4-4293-AF86-9C2577D4A5C2}" type="datetimeFigureOut">
              <a:rPr lang="en-US" smtClean="0"/>
              <a:t>4/25/2022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3A7540-1AF8-4BC1-A22D-ECD5EAF46A75}" type="slidenum">
              <a:rPr lang="en-US" smtClean="0"/>
              <a:t>‹#›</a:t>
            </a:fld>
            <a:endParaRPr lang="en-US"/>
          </a:p>
        </p:txBody>
      </p:sp>
    </p:spTree>
    <p:extLst>
      <p:ext uri="{BB962C8B-B14F-4D97-AF65-F5344CB8AC3E}">
        <p14:creationId xmlns:p14="http://schemas.microsoft.com/office/powerpoint/2010/main" val="374763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a:t>
            </a:fld>
            <a:endParaRPr lang="en-US"/>
          </a:p>
        </p:txBody>
      </p:sp>
    </p:spTree>
    <p:extLst>
      <p:ext uri="{BB962C8B-B14F-4D97-AF65-F5344CB8AC3E}">
        <p14:creationId xmlns:p14="http://schemas.microsoft.com/office/powerpoint/2010/main" val="300742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3A7540-1AF8-4BC1-A22D-ECD5EAF46A75}" type="slidenum">
              <a:rPr lang="en-US" smtClean="0"/>
              <a:t>11</a:t>
            </a:fld>
            <a:endParaRPr lang="en-US"/>
          </a:p>
        </p:txBody>
      </p:sp>
    </p:spTree>
    <p:extLst>
      <p:ext uri="{BB962C8B-B14F-4D97-AF65-F5344CB8AC3E}">
        <p14:creationId xmlns:p14="http://schemas.microsoft.com/office/powerpoint/2010/main" val="192999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3A7540-1AF8-4BC1-A22D-ECD5EAF46A75}" type="slidenum">
              <a:rPr lang="en-US" smtClean="0"/>
              <a:t>12</a:t>
            </a:fld>
            <a:endParaRPr lang="en-US"/>
          </a:p>
        </p:txBody>
      </p:sp>
    </p:spTree>
    <p:extLst>
      <p:ext uri="{BB962C8B-B14F-4D97-AF65-F5344CB8AC3E}">
        <p14:creationId xmlns:p14="http://schemas.microsoft.com/office/powerpoint/2010/main" val="259533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13</a:t>
            </a:fld>
            <a:endParaRPr lang="en-US"/>
          </a:p>
        </p:txBody>
      </p:sp>
    </p:spTree>
    <p:extLst>
      <p:ext uri="{BB962C8B-B14F-4D97-AF65-F5344CB8AC3E}">
        <p14:creationId xmlns:p14="http://schemas.microsoft.com/office/powerpoint/2010/main" val="3174329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14</a:t>
            </a:fld>
            <a:endParaRPr lang="en-US"/>
          </a:p>
        </p:txBody>
      </p:sp>
    </p:spTree>
    <p:extLst>
      <p:ext uri="{BB962C8B-B14F-4D97-AF65-F5344CB8AC3E}">
        <p14:creationId xmlns:p14="http://schemas.microsoft.com/office/powerpoint/2010/main" val="230164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15</a:t>
            </a:fld>
            <a:endParaRPr lang="en-US"/>
          </a:p>
        </p:txBody>
      </p:sp>
    </p:spTree>
    <p:extLst>
      <p:ext uri="{BB962C8B-B14F-4D97-AF65-F5344CB8AC3E}">
        <p14:creationId xmlns:p14="http://schemas.microsoft.com/office/powerpoint/2010/main" val="169946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16</a:t>
            </a:fld>
            <a:endParaRPr lang="en-US"/>
          </a:p>
        </p:txBody>
      </p:sp>
    </p:spTree>
    <p:extLst>
      <p:ext uri="{BB962C8B-B14F-4D97-AF65-F5344CB8AC3E}">
        <p14:creationId xmlns:p14="http://schemas.microsoft.com/office/powerpoint/2010/main" val="206589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17</a:t>
            </a:fld>
            <a:endParaRPr lang="en-US"/>
          </a:p>
        </p:txBody>
      </p:sp>
    </p:spTree>
    <p:extLst>
      <p:ext uri="{BB962C8B-B14F-4D97-AF65-F5344CB8AC3E}">
        <p14:creationId xmlns:p14="http://schemas.microsoft.com/office/powerpoint/2010/main" val="155580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18</a:t>
            </a:fld>
            <a:endParaRPr lang="en-US"/>
          </a:p>
        </p:txBody>
      </p:sp>
    </p:spTree>
    <p:extLst>
      <p:ext uri="{BB962C8B-B14F-4D97-AF65-F5344CB8AC3E}">
        <p14:creationId xmlns:p14="http://schemas.microsoft.com/office/powerpoint/2010/main" val="185331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19</a:t>
            </a:fld>
            <a:endParaRPr lang="en-US"/>
          </a:p>
        </p:txBody>
      </p:sp>
    </p:spTree>
    <p:extLst>
      <p:ext uri="{BB962C8B-B14F-4D97-AF65-F5344CB8AC3E}">
        <p14:creationId xmlns:p14="http://schemas.microsoft.com/office/powerpoint/2010/main" val="246169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20</a:t>
            </a:fld>
            <a:endParaRPr lang="en-US"/>
          </a:p>
        </p:txBody>
      </p:sp>
    </p:spTree>
    <p:extLst>
      <p:ext uri="{BB962C8B-B14F-4D97-AF65-F5344CB8AC3E}">
        <p14:creationId xmlns:p14="http://schemas.microsoft.com/office/powerpoint/2010/main" val="58231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a:t>
            </a:fld>
            <a:endParaRPr lang="en-US"/>
          </a:p>
        </p:txBody>
      </p:sp>
    </p:spTree>
    <p:extLst>
      <p:ext uri="{BB962C8B-B14F-4D97-AF65-F5344CB8AC3E}">
        <p14:creationId xmlns:p14="http://schemas.microsoft.com/office/powerpoint/2010/main" val="1186800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21</a:t>
            </a:fld>
            <a:endParaRPr lang="en-US"/>
          </a:p>
        </p:txBody>
      </p:sp>
    </p:spTree>
    <p:extLst>
      <p:ext uri="{BB962C8B-B14F-4D97-AF65-F5344CB8AC3E}">
        <p14:creationId xmlns:p14="http://schemas.microsoft.com/office/powerpoint/2010/main" val="2237426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23</a:t>
            </a:fld>
            <a:endParaRPr lang="en-US"/>
          </a:p>
        </p:txBody>
      </p:sp>
    </p:spTree>
    <p:extLst>
      <p:ext uri="{BB962C8B-B14F-4D97-AF65-F5344CB8AC3E}">
        <p14:creationId xmlns:p14="http://schemas.microsoft.com/office/powerpoint/2010/main" val="340637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24</a:t>
            </a:fld>
            <a:endParaRPr lang="en-US"/>
          </a:p>
        </p:txBody>
      </p:sp>
    </p:spTree>
    <p:extLst>
      <p:ext uri="{BB962C8B-B14F-4D97-AF65-F5344CB8AC3E}">
        <p14:creationId xmlns:p14="http://schemas.microsoft.com/office/powerpoint/2010/main" val="1598893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25</a:t>
            </a:fld>
            <a:endParaRPr lang="en-US"/>
          </a:p>
        </p:txBody>
      </p:sp>
    </p:spTree>
    <p:extLst>
      <p:ext uri="{BB962C8B-B14F-4D97-AF65-F5344CB8AC3E}">
        <p14:creationId xmlns:p14="http://schemas.microsoft.com/office/powerpoint/2010/main" val="142345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26</a:t>
            </a:fld>
            <a:endParaRPr lang="en-US"/>
          </a:p>
        </p:txBody>
      </p:sp>
    </p:spTree>
    <p:extLst>
      <p:ext uri="{BB962C8B-B14F-4D97-AF65-F5344CB8AC3E}">
        <p14:creationId xmlns:p14="http://schemas.microsoft.com/office/powerpoint/2010/main" val="3523155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28</a:t>
            </a:fld>
            <a:endParaRPr lang="en-US"/>
          </a:p>
        </p:txBody>
      </p:sp>
    </p:spTree>
    <p:extLst>
      <p:ext uri="{BB962C8B-B14F-4D97-AF65-F5344CB8AC3E}">
        <p14:creationId xmlns:p14="http://schemas.microsoft.com/office/powerpoint/2010/main" val="1884214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29</a:t>
            </a:fld>
            <a:endParaRPr lang="en-US"/>
          </a:p>
        </p:txBody>
      </p:sp>
    </p:spTree>
    <p:extLst>
      <p:ext uri="{BB962C8B-B14F-4D97-AF65-F5344CB8AC3E}">
        <p14:creationId xmlns:p14="http://schemas.microsoft.com/office/powerpoint/2010/main" val="612560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30</a:t>
            </a:fld>
            <a:endParaRPr lang="en-US"/>
          </a:p>
        </p:txBody>
      </p:sp>
    </p:spTree>
    <p:extLst>
      <p:ext uri="{BB962C8B-B14F-4D97-AF65-F5344CB8AC3E}">
        <p14:creationId xmlns:p14="http://schemas.microsoft.com/office/powerpoint/2010/main" val="1804936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31</a:t>
            </a:fld>
            <a:endParaRPr lang="en-US"/>
          </a:p>
        </p:txBody>
      </p:sp>
    </p:spTree>
    <p:extLst>
      <p:ext uri="{BB962C8B-B14F-4D97-AF65-F5344CB8AC3E}">
        <p14:creationId xmlns:p14="http://schemas.microsoft.com/office/powerpoint/2010/main" val="324499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33</a:t>
            </a:fld>
            <a:endParaRPr lang="en-US"/>
          </a:p>
        </p:txBody>
      </p:sp>
    </p:spTree>
    <p:extLst>
      <p:ext uri="{BB962C8B-B14F-4D97-AF65-F5344CB8AC3E}">
        <p14:creationId xmlns:p14="http://schemas.microsoft.com/office/powerpoint/2010/main" val="108033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7</a:t>
            </a:r>
          </a:p>
        </p:txBody>
      </p:sp>
      <p:sp>
        <p:nvSpPr>
          <p:cNvPr id="4" name="Slide Number Placeholder 3"/>
          <p:cNvSpPr>
            <a:spLocks noGrp="1"/>
          </p:cNvSpPr>
          <p:nvPr>
            <p:ph type="sldNum" sz="quarter" idx="5"/>
          </p:nvPr>
        </p:nvSpPr>
        <p:spPr/>
        <p:txBody>
          <a:bodyPr/>
          <a:lstStyle/>
          <a:p>
            <a:fld id="{713A7540-1AF8-4BC1-A22D-ECD5EAF46A75}" type="slidenum">
              <a:rPr lang="en-US" smtClean="0"/>
              <a:t>4</a:t>
            </a:fld>
            <a:endParaRPr lang="en-US"/>
          </a:p>
        </p:txBody>
      </p:sp>
    </p:spTree>
    <p:extLst>
      <p:ext uri="{BB962C8B-B14F-4D97-AF65-F5344CB8AC3E}">
        <p14:creationId xmlns:p14="http://schemas.microsoft.com/office/powerpoint/2010/main" val="422350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34</a:t>
            </a:fld>
            <a:endParaRPr lang="en-US"/>
          </a:p>
        </p:txBody>
      </p:sp>
    </p:spTree>
    <p:extLst>
      <p:ext uri="{BB962C8B-B14F-4D97-AF65-F5344CB8AC3E}">
        <p14:creationId xmlns:p14="http://schemas.microsoft.com/office/powerpoint/2010/main" val="3855864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35</a:t>
            </a:fld>
            <a:endParaRPr lang="en-US"/>
          </a:p>
        </p:txBody>
      </p:sp>
    </p:spTree>
    <p:extLst>
      <p:ext uri="{BB962C8B-B14F-4D97-AF65-F5344CB8AC3E}">
        <p14:creationId xmlns:p14="http://schemas.microsoft.com/office/powerpoint/2010/main" val="2942126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36</a:t>
            </a:fld>
            <a:endParaRPr lang="en-US"/>
          </a:p>
        </p:txBody>
      </p:sp>
    </p:spTree>
    <p:extLst>
      <p:ext uri="{BB962C8B-B14F-4D97-AF65-F5344CB8AC3E}">
        <p14:creationId xmlns:p14="http://schemas.microsoft.com/office/powerpoint/2010/main" val="1669445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3A7540-1AF8-4BC1-A22D-ECD5EAF46A75}" type="slidenum">
              <a:rPr lang="en-US" smtClean="0"/>
              <a:t>38</a:t>
            </a:fld>
            <a:endParaRPr lang="en-US"/>
          </a:p>
        </p:txBody>
      </p:sp>
    </p:spTree>
    <p:extLst>
      <p:ext uri="{BB962C8B-B14F-4D97-AF65-F5344CB8AC3E}">
        <p14:creationId xmlns:p14="http://schemas.microsoft.com/office/powerpoint/2010/main" val="401964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5</a:t>
            </a:fld>
            <a:endParaRPr lang="en-US"/>
          </a:p>
        </p:txBody>
      </p:sp>
    </p:spTree>
    <p:extLst>
      <p:ext uri="{BB962C8B-B14F-4D97-AF65-F5344CB8AC3E}">
        <p14:creationId xmlns:p14="http://schemas.microsoft.com/office/powerpoint/2010/main" val="305081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6</a:t>
            </a:fld>
            <a:endParaRPr lang="en-US"/>
          </a:p>
        </p:txBody>
      </p:sp>
    </p:spTree>
    <p:extLst>
      <p:ext uri="{BB962C8B-B14F-4D97-AF65-F5344CB8AC3E}">
        <p14:creationId xmlns:p14="http://schemas.microsoft.com/office/powerpoint/2010/main" val="12852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7</a:t>
            </a:fld>
            <a:endParaRPr lang="en-US"/>
          </a:p>
        </p:txBody>
      </p:sp>
    </p:spTree>
    <p:extLst>
      <p:ext uri="{BB962C8B-B14F-4D97-AF65-F5344CB8AC3E}">
        <p14:creationId xmlns:p14="http://schemas.microsoft.com/office/powerpoint/2010/main" val="294982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8</a:t>
            </a:fld>
            <a:endParaRPr lang="en-US"/>
          </a:p>
        </p:txBody>
      </p:sp>
    </p:spTree>
    <p:extLst>
      <p:ext uri="{BB962C8B-B14F-4D97-AF65-F5344CB8AC3E}">
        <p14:creationId xmlns:p14="http://schemas.microsoft.com/office/powerpoint/2010/main" val="114200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A7540-1AF8-4BC1-A22D-ECD5EAF46A75}" type="slidenum">
              <a:rPr lang="en-US" smtClean="0"/>
              <a:t>9</a:t>
            </a:fld>
            <a:endParaRPr lang="en-US"/>
          </a:p>
        </p:txBody>
      </p:sp>
    </p:spTree>
    <p:extLst>
      <p:ext uri="{BB962C8B-B14F-4D97-AF65-F5344CB8AC3E}">
        <p14:creationId xmlns:p14="http://schemas.microsoft.com/office/powerpoint/2010/main" val="2000524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3A7540-1AF8-4BC1-A22D-ECD5EAF46A75}" type="slidenum">
              <a:rPr lang="en-US" smtClean="0"/>
              <a:t>10</a:t>
            </a:fld>
            <a:endParaRPr lang="en-US"/>
          </a:p>
        </p:txBody>
      </p:sp>
    </p:spTree>
    <p:extLst>
      <p:ext uri="{BB962C8B-B14F-4D97-AF65-F5344CB8AC3E}">
        <p14:creationId xmlns:p14="http://schemas.microsoft.com/office/powerpoint/2010/main" val="264276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CCEC4-FD7F-4541-87E6-52643CFDDDEE}"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209097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CCEC4-FD7F-4541-87E6-52643CFDDDEE}" type="datetimeFigureOut">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110159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CCEC4-FD7F-4541-87E6-52643CFDDDEE}" type="datetimeFigureOut">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373093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CCEC4-FD7F-4541-87E6-52643CFDDDEE}"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67622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5CCEC4-FD7F-4541-87E6-52643CFDDDEE}"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3291915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85CCEC4-FD7F-4541-87E6-52643CFDDDEE}" type="datetimeFigureOut">
              <a:rPr lang="en-US" smtClean="0"/>
              <a:t>4/25/2022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84523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85CCEC4-FD7F-4541-87E6-52643CFDDDEE}" type="datetimeFigureOut">
              <a:rPr lang="en-US" smtClean="0"/>
              <a:t>4/25/2022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93068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85CCEC4-FD7F-4541-87E6-52643CFDDDEE}" type="datetimeFigureOut">
              <a:rPr lang="en-US" smtClean="0"/>
              <a:t>4/25/2022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1927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85CCEC4-FD7F-4541-87E6-52643CFDDDEE}"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153990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85CCEC4-FD7F-4541-87E6-52643CFDDDEE}" type="datetimeFigureOut">
              <a:rPr lang="en-US" smtClean="0"/>
              <a:t>4/25/2022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370601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85CCEC4-FD7F-4541-87E6-52643CFDDDEE}" type="datetimeFigureOut">
              <a:rPr lang="en-US" smtClean="0"/>
              <a:t>4/25/2022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52A657C-B9BD-47DD-917E-ECF52B643765}" type="slidenum">
              <a:rPr lang="en-US" smtClean="0"/>
              <a:t>‹#›</a:t>
            </a:fld>
            <a:endParaRPr lang="en-US"/>
          </a:p>
        </p:txBody>
      </p:sp>
    </p:spTree>
    <p:extLst>
      <p:ext uri="{BB962C8B-B14F-4D97-AF65-F5344CB8AC3E}">
        <p14:creationId xmlns:p14="http://schemas.microsoft.com/office/powerpoint/2010/main" val="176528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85CCEC4-FD7F-4541-87E6-52643CFDDDEE}" type="datetimeFigureOut">
              <a:rPr lang="en-US" smtClean="0"/>
              <a:t>4/25/2022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52A657C-B9BD-47DD-917E-ECF52B643765}" type="slidenum">
              <a:rPr lang="en-US" smtClean="0"/>
              <a:t>‹#›</a:t>
            </a:fld>
            <a:endParaRPr lang="en-US"/>
          </a:p>
        </p:txBody>
      </p:sp>
    </p:spTree>
    <p:extLst>
      <p:ext uri="{BB962C8B-B14F-4D97-AF65-F5344CB8AC3E}">
        <p14:creationId xmlns:p14="http://schemas.microsoft.com/office/powerpoint/2010/main" val="1836235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6622-843C-4DE7-80AC-D9E78ACC5E1C}"/>
              </a:ext>
            </a:extLst>
          </p:cNvPr>
          <p:cNvSpPr>
            <a:spLocks noGrp="1"/>
          </p:cNvSpPr>
          <p:nvPr>
            <p:ph type="ctrTitle"/>
          </p:nvPr>
        </p:nvSpPr>
        <p:spPr/>
        <p:txBody>
          <a:bodyPr>
            <a:normAutofit/>
          </a:bodyPr>
          <a:lstStyle/>
          <a:p>
            <a:r>
              <a:rPr lang="en-US" dirty="0"/>
              <a:t>Police Department Quarterly Update</a:t>
            </a:r>
          </a:p>
        </p:txBody>
      </p:sp>
      <p:sp>
        <p:nvSpPr>
          <p:cNvPr id="3" name="Subtitle 2">
            <a:extLst>
              <a:ext uri="{FF2B5EF4-FFF2-40B4-BE49-F238E27FC236}">
                <a16:creationId xmlns:a16="http://schemas.microsoft.com/office/drawing/2014/main" id="{ADF0E89F-C482-455B-8D46-D17D55365CE3}"/>
              </a:ext>
            </a:extLst>
          </p:cNvPr>
          <p:cNvSpPr>
            <a:spLocks noGrp="1"/>
          </p:cNvSpPr>
          <p:nvPr>
            <p:ph type="subTitle" idx="1"/>
          </p:nvPr>
        </p:nvSpPr>
        <p:spPr/>
        <p:txBody>
          <a:bodyPr/>
          <a:lstStyle/>
          <a:p>
            <a:r>
              <a:rPr lang="en-US" dirty="0"/>
              <a:t>Pleasantville Board of Trustees Meeting</a:t>
            </a:r>
          </a:p>
          <a:p>
            <a:r>
              <a:rPr lang="en-US" dirty="0"/>
              <a:t>April 25, 2022</a:t>
            </a:r>
          </a:p>
          <a:p>
            <a:endParaRPr lang="en-US" dirty="0"/>
          </a:p>
        </p:txBody>
      </p:sp>
    </p:spTree>
    <p:extLst>
      <p:ext uri="{BB962C8B-B14F-4D97-AF65-F5344CB8AC3E}">
        <p14:creationId xmlns:p14="http://schemas.microsoft.com/office/powerpoint/2010/main" val="370542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Staffing and Overtime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Q2 Overtime: 804.5 hours</a:t>
            </a:r>
          </a:p>
          <a:p>
            <a:pPr lvl="1"/>
            <a:endParaRPr lang="en-US" sz="2400" b="1" dirty="0"/>
          </a:p>
          <a:p>
            <a:pPr lvl="1"/>
            <a:r>
              <a:rPr lang="en-US" sz="2400" b="1" dirty="0"/>
              <a:t>Q3 Overtime: 841.75 hours</a:t>
            </a:r>
          </a:p>
          <a:p>
            <a:pPr lvl="1"/>
            <a:endParaRPr lang="en-US" sz="2400" b="1" dirty="0"/>
          </a:p>
          <a:p>
            <a:pPr lvl="1"/>
            <a:r>
              <a:rPr lang="en-US" sz="2400" b="1" dirty="0"/>
              <a:t>Q4 Overtime: 1279 hours</a:t>
            </a:r>
          </a:p>
          <a:p>
            <a:pPr lvl="1"/>
            <a:endParaRPr lang="en-US" sz="2400" b="1" dirty="0"/>
          </a:p>
          <a:p>
            <a:pPr lvl="1"/>
            <a:r>
              <a:rPr lang="en-US" sz="2400" b="1" dirty="0"/>
              <a:t>Q1 Overtime: 991 hours</a:t>
            </a:r>
          </a:p>
          <a:p>
            <a:pPr lvl="1"/>
            <a:endParaRPr lang="en-US" sz="2000" b="1" dirty="0"/>
          </a:p>
        </p:txBody>
      </p:sp>
    </p:spTree>
    <p:extLst>
      <p:ext uri="{BB962C8B-B14F-4D97-AF65-F5344CB8AC3E}">
        <p14:creationId xmlns:p14="http://schemas.microsoft.com/office/powerpoint/2010/main" val="246607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Staffing and Overtime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Q1 2021: 814.5 hours</a:t>
            </a:r>
          </a:p>
          <a:p>
            <a:pPr lvl="1"/>
            <a:endParaRPr lang="en-US" sz="2400" b="1" dirty="0"/>
          </a:p>
          <a:p>
            <a:pPr lvl="1"/>
            <a:endParaRPr lang="en-US" sz="2400" b="1" dirty="0"/>
          </a:p>
          <a:p>
            <a:pPr lvl="1"/>
            <a:r>
              <a:rPr lang="en-US" sz="2400" b="1" dirty="0"/>
              <a:t>Q1 2022: 991 hours</a:t>
            </a:r>
          </a:p>
          <a:p>
            <a:pPr lvl="1"/>
            <a:endParaRPr lang="en-US" sz="2000" b="1" dirty="0"/>
          </a:p>
        </p:txBody>
      </p:sp>
    </p:spTree>
    <p:extLst>
      <p:ext uri="{BB962C8B-B14F-4D97-AF65-F5344CB8AC3E}">
        <p14:creationId xmlns:p14="http://schemas.microsoft.com/office/powerpoint/2010/main" val="27408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Staffing and Overtime</a:t>
            </a:r>
            <a:br>
              <a:rPr lang="en-US" dirty="0"/>
            </a:br>
            <a:endParaRPr lang="en-US" dirty="0"/>
          </a:p>
        </p:txBody>
      </p:sp>
      <p:graphicFrame>
        <p:nvGraphicFramePr>
          <p:cNvPr id="4" name="Content Placeholder 3">
            <a:extLst>
              <a:ext uri="{FF2B5EF4-FFF2-40B4-BE49-F238E27FC236}">
                <a16:creationId xmlns:a16="http://schemas.microsoft.com/office/drawing/2014/main" id="{3F814E6B-D6F1-464C-BB81-E9432F113469}"/>
              </a:ext>
            </a:extLst>
          </p:cNvPr>
          <p:cNvGraphicFramePr>
            <a:graphicFrameLocks noGrp="1"/>
          </p:cNvGraphicFramePr>
          <p:nvPr>
            <p:ph idx="1"/>
            <p:extLst>
              <p:ext uri="{D42A27DB-BD31-4B8C-83A1-F6EECF244321}">
                <p14:modId xmlns:p14="http://schemas.microsoft.com/office/powerpoint/2010/main" val="3110956347"/>
              </p:ext>
            </p:extLst>
          </p:nvPr>
        </p:nvGraphicFramePr>
        <p:xfrm>
          <a:off x="3868738" y="863600"/>
          <a:ext cx="7315200" cy="5121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357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Personnel Complaints</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One</a:t>
            </a:r>
          </a:p>
        </p:txBody>
      </p:sp>
    </p:spTree>
    <p:extLst>
      <p:ext uri="{BB962C8B-B14F-4D97-AF65-F5344CB8AC3E}">
        <p14:creationId xmlns:p14="http://schemas.microsoft.com/office/powerpoint/2010/main" val="238133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Personnel and Staffing</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Shawn Lyon retired on February 18.</a:t>
            </a:r>
          </a:p>
          <a:p>
            <a:pPr lvl="1"/>
            <a:endParaRPr lang="en-US" sz="2000" b="1" dirty="0"/>
          </a:p>
        </p:txBody>
      </p:sp>
    </p:spTree>
    <p:extLst>
      <p:ext uri="{BB962C8B-B14F-4D97-AF65-F5344CB8AC3E}">
        <p14:creationId xmlns:p14="http://schemas.microsoft.com/office/powerpoint/2010/main" val="137905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Personnel and Staffing</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Eric Byrwa assumed the duties of the Administrative Sergeant position.</a:t>
            </a:r>
          </a:p>
          <a:p>
            <a:pPr lvl="1"/>
            <a:endParaRPr lang="en-US" sz="2400" b="1" dirty="0"/>
          </a:p>
          <a:p>
            <a:pPr lvl="1"/>
            <a:r>
              <a:rPr lang="en-US" sz="2400" b="1" dirty="0"/>
              <a:t>Joseph Zane was promoted from Detective to Patrol Sergeant.</a:t>
            </a:r>
          </a:p>
          <a:p>
            <a:pPr lvl="1"/>
            <a:endParaRPr lang="en-US" sz="2400" b="1" dirty="0"/>
          </a:p>
          <a:p>
            <a:pPr lvl="1"/>
            <a:r>
              <a:rPr lang="en-US" sz="2400" b="1" dirty="0"/>
              <a:t>We have not replaced Sgt. Zane in the Detective Division, but anticipate doing so in the near future.</a:t>
            </a:r>
          </a:p>
        </p:txBody>
      </p:sp>
    </p:spTree>
    <p:extLst>
      <p:ext uri="{BB962C8B-B14F-4D97-AF65-F5344CB8AC3E}">
        <p14:creationId xmlns:p14="http://schemas.microsoft.com/office/powerpoint/2010/main" val="160733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Personnel and Staffing</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School Guard hiring and retention continues to be an issue.</a:t>
            </a:r>
          </a:p>
        </p:txBody>
      </p:sp>
    </p:spTree>
    <p:extLst>
      <p:ext uri="{BB962C8B-B14F-4D97-AF65-F5344CB8AC3E}">
        <p14:creationId xmlns:p14="http://schemas.microsoft.com/office/powerpoint/2010/main" val="410290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Training</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Our Firearms Instructors recertified as Patrol Rifle Armorers</a:t>
            </a:r>
          </a:p>
          <a:p>
            <a:pPr lvl="1"/>
            <a:endParaRPr lang="en-US" sz="2400" b="1" dirty="0"/>
          </a:p>
          <a:p>
            <a:pPr lvl="1"/>
            <a:r>
              <a:rPr lang="en-US" sz="2400" b="1" dirty="0"/>
              <a:t>PO Casale continued his training as a Peer Support Officer by attending the Advanced Assisting Individuals in Crisis School</a:t>
            </a:r>
          </a:p>
          <a:p>
            <a:pPr lvl="1"/>
            <a:endParaRPr lang="en-US" sz="2000" b="1" dirty="0"/>
          </a:p>
        </p:txBody>
      </p:sp>
    </p:spTree>
    <p:extLst>
      <p:ext uri="{BB962C8B-B14F-4D97-AF65-F5344CB8AC3E}">
        <p14:creationId xmlns:p14="http://schemas.microsoft.com/office/powerpoint/2010/main" val="266243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Training</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Sergeant Zane is a NYS certified police instructor after attending Instructor Development School.</a:t>
            </a:r>
          </a:p>
          <a:p>
            <a:pPr lvl="1"/>
            <a:endParaRPr lang="en-US" sz="2400" b="1" dirty="0"/>
          </a:p>
          <a:p>
            <a:pPr lvl="1"/>
            <a:r>
              <a:rPr lang="en-US" sz="2400" b="1" dirty="0"/>
              <a:t>Sgt Byrwa continued his training to become an Implicit Bias Awareness Instructor.</a:t>
            </a:r>
          </a:p>
        </p:txBody>
      </p:sp>
    </p:spTree>
    <p:extLst>
      <p:ext uri="{BB962C8B-B14F-4D97-AF65-F5344CB8AC3E}">
        <p14:creationId xmlns:p14="http://schemas.microsoft.com/office/powerpoint/2010/main" val="394476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Training</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PO Cole-Hatchard and PO Velardo both attended the Crisis Intervention Training Course.</a:t>
            </a:r>
          </a:p>
        </p:txBody>
      </p:sp>
    </p:spTree>
    <p:extLst>
      <p:ext uri="{BB962C8B-B14F-4D97-AF65-F5344CB8AC3E}">
        <p14:creationId xmlns:p14="http://schemas.microsoft.com/office/powerpoint/2010/main" val="117976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Calls for Service</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5118447" y="141402"/>
            <a:ext cx="6281873" cy="6466788"/>
          </a:xfrm>
        </p:spPr>
        <p:txBody>
          <a:bodyPr>
            <a:normAutofit/>
          </a:bodyPr>
          <a:lstStyle/>
          <a:p>
            <a:r>
              <a:rPr lang="en-US" sz="2400" b="1" dirty="0"/>
              <a:t>1209 Calls for Service this Quarter (up from 942), including:</a:t>
            </a:r>
          </a:p>
          <a:p>
            <a:pPr marL="0" indent="0">
              <a:buNone/>
            </a:pPr>
            <a:endParaRPr lang="en-US" b="1" dirty="0"/>
          </a:p>
          <a:p>
            <a:pPr lvl="1"/>
            <a:r>
              <a:rPr lang="en-US" sz="2400" b="1" dirty="0"/>
              <a:t>Aided Calls: 86</a:t>
            </a:r>
          </a:p>
          <a:p>
            <a:pPr lvl="1"/>
            <a:r>
              <a:rPr lang="en-US" sz="2400" b="1" dirty="0"/>
              <a:t>Alarm response: 54</a:t>
            </a:r>
          </a:p>
          <a:p>
            <a:pPr lvl="1"/>
            <a:r>
              <a:rPr lang="en-US" sz="2400" b="1" dirty="0"/>
              <a:t>Auto Accident (Prop. Damage): 47</a:t>
            </a:r>
          </a:p>
          <a:p>
            <a:pPr lvl="1"/>
            <a:r>
              <a:rPr lang="en-US" sz="2400" b="1" dirty="0"/>
              <a:t>Auto Accident (Pers. Injury): 5</a:t>
            </a:r>
          </a:p>
          <a:p>
            <a:pPr lvl="1"/>
            <a:r>
              <a:rPr lang="en-US" sz="2400" b="1" dirty="0"/>
              <a:t>Disturbance: 12</a:t>
            </a:r>
          </a:p>
          <a:p>
            <a:pPr lvl="1"/>
            <a:r>
              <a:rPr lang="en-US" sz="2400" b="1" dirty="0"/>
              <a:t>Domestic Dispute:12</a:t>
            </a:r>
          </a:p>
          <a:p>
            <a:pPr lvl="1"/>
            <a:r>
              <a:rPr lang="en-US" sz="2400" b="1" dirty="0"/>
              <a:t>Driving Complaint: 5</a:t>
            </a:r>
          </a:p>
          <a:p>
            <a:pPr lvl="1"/>
            <a:r>
              <a:rPr lang="en-US" sz="2400" b="1" dirty="0"/>
              <a:t>Emotionally Disturbed Person: 7</a:t>
            </a:r>
          </a:p>
          <a:p>
            <a:pPr lvl="1"/>
            <a:r>
              <a:rPr lang="en-US" sz="2400" b="1" dirty="0"/>
              <a:t>Hazardous Conditions: 58</a:t>
            </a:r>
          </a:p>
          <a:p>
            <a:pPr lvl="1"/>
            <a:r>
              <a:rPr lang="en-US" sz="2400" b="1" dirty="0"/>
              <a:t>Location Check: 12</a:t>
            </a:r>
          </a:p>
          <a:p>
            <a:pPr lvl="1"/>
            <a:r>
              <a:rPr lang="en-US" sz="2400" b="1" dirty="0"/>
              <a:t>Suspicious Person: 10</a:t>
            </a:r>
          </a:p>
          <a:p>
            <a:pPr lvl="1"/>
            <a:r>
              <a:rPr lang="en-US" sz="2400" b="1" dirty="0"/>
              <a:t>Suspicious Auto: 8</a:t>
            </a:r>
          </a:p>
          <a:p>
            <a:pPr lvl="1"/>
            <a:r>
              <a:rPr lang="en-US" sz="2400" b="1" dirty="0"/>
              <a:t>Welfare Check: 20</a:t>
            </a:r>
          </a:p>
        </p:txBody>
      </p:sp>
    </p:spTree>
    <p:extLst>
      <p:ext uri="{BB962C8B-B14F-4D97-AF65-F5344CB8AC3E}">
        <p14:creationId xmlns:p14="http://schemas.microsoft.com/office/powerpoint/2010/main" val="162692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normAutofit/>
          </a:bodyPr>
          <a:lstStyle/>
          <a:p>
            <a:r>
              <a:rPr lang="en-US" dirty="0"/>
              <a:t>Training</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lvl="1"/>
            <a:r>
              <a:rPr lang="en-US" sz="2400" b="1" dirty="0"/>
              <a:t>With the assistance and cooperation of the Pleasantville Schools, we began a new training and awareness block for officers to build familiarity with school personnel and locations.</a:t>
            </a:r>
          </a:p>
        </p:txBody>
      </p:sp>
    </p:spTree>
    <p:extLst>
      <p:ext uri="{BB962C8B-B14F-4D97-AF65-F5344CB8AC3E}">
        <p14:creationId xmlns:p14="http://schemas.microsoft.com/office/powerpoint/2010/main" val="3048109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Areas of Concern</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lstStyle/>
          <a:p>
            <a:pPr lvl="1"/>
            <a:r>
              <a:rPr lang="en-US" sz="2400" b="1" dirty="0"/>
              <a:t>Personnel and Staffing</a:t>
            </a:r>
          </a:p>
          <a:p>
            <a:pPr lvl="1"/>
            <a:endParaRPr lang="en-US" sz="2400" b="1" dirty="0"/>
          </a:p>
          <a:p>
            <a:pPr lvl="1"/>
            <a:r>
              <a:rPr lang="en-US" sz="2400" b="1" dirty="0"/>
              <a:t>Radio Communications: we are currently examining  options regarding our portable and car radios.</a:t>
            </a:r>
          </a:p>
          <a:p>
            <a:pPr marL="502920" lvl="1" indent="0">
              <a:buNone/>
            </a:pPr>
            <a:endParaRPr lang="en-US" sz="2400" b="1" dirty="0"/>
          </a:p>
          <a:p>
            <a:pPr lvl="1"/>
            <a:r>
              <a:rPr lang="en-US" sz="2400" b="1" dirty="0"/>
              <a:t>Updating of the Policies and Procedures.</a:t>
            </a:r>
          </a:p>
          <a:p>
            <a:pPr lvl="1"/>
            <a:endParaRPr lang="en-US" sz="2400" b="1" dirty="0"/>
          </a:p>
          <a:p>
            <a:pPr lvl="1"/>
            <a:endParaRPr lang="en-US" b="1" dirty="0"/>
          </a:p>
        </p:txBody>
      </p:sp>
    </p:spTree>
    <p:extLst>
      <p:ext uri="{BB962C8B-B14F-4D97-AF65-F5344CB8AC3E}">
        <p14:creationId xmlns:p14="http://schemas.microsoft.com/office/powerpoint/2010/main" val="711898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632F-4C21-4971-B10C-5512AF6DE53D}"/>
              </a:ext>
            </a:extLst>
          </p:cNvPr>
          <p:cNvSpPr>
            <a:spLocks noGrp="1"/>
          </p:cNvSpPr>
          <p:nvPr>
            <p:ph type="title"/>
          </p:nvPr>
        </p:nvSpPr>
        <p:spPr/>
        <p:txBody>
          <a:bodyPr>
            <a:normAutofit/>
          </a:bodyPr>
          <a:lstStyle/>
          <a:p>
            <a:pPr algn="ctr"/>
            <a:r>
              <a:rPr lang="en-US" sz="2800" dirty="0"/>
              <a:t>Recommendation #1</a:t>
            </a:r>
          </a:p>
        </p:txBody>
      </p:sp>
      <p:sp>
        <p:nvSpPr>
          <p:cNvPr id="3" name="Content Placeholder 2">
            <a:extLst>
              <a:ext uri="{FF2B5EF4-FFF2-40B4-BE49-F238E27FC236}">
                <a16:creationId xmlns:a16="http://schemas.microsoft.com/office/drawing/2014/main" id="{1CC24535-B25E-4025-B45E-244CA2A269BE}"/>
              </a:ext>
            </a:extLst>
          </p:cNvPr>
          <p:cNvSpPr>
            <a:spLocks noGrp="1"/>
          </p:cNvSpPr>
          <p:nvPr>
            <p:ph idx="1"/>
          </p:nvPr>
        </p:nvSpPr>
        <p:spPr/>
        <p:txBody>
          <a:bodyPr>
            <a:normAutofit/>
          </a:bodyPr>
          <a:lstStyle/>
          <a:p>
            <a:r>
              <a:rPr lang="en-US" sz="3200" b="1" dirty="0"/>
              <a:t>Enhanced Training for Police Officers</a:t>
            </a:r>
          </a:p>
        </p:txBody>
      </p:sp>
    </p:spTree>
    <p:extLst>
      <p:ext uri="{BB962C8B-B14F-4D97-AF65-F5344CB8AC3E}">
        <p14:creationId xmlns:p14="http://schemas.microsoft.com/office/powerpoint/2010/main" val="853058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pPr algn="ctr"/>
            <a:r>
              <a:rPr lang="en-US" dirty="0"/>
              <a:t>Police Reform  Goal #1: Enhanced Training for Police Officers</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#1-A</a:t>
            </a:r>
          </a:p>
          <a:p>
            <a:pPr lvl="0" fontAlgn="base"/>
            <a:r>
              <a:rPr lang="en-US" sz="2400" b="1" u="sng" dirty="0"/>
              <a:t>Implicit Bias Training</a:t>
            </a:r>
          </a:p>
          <a:p>
            <a:pPr lvl="1" fontAlgn="base"/>
            <a:r>
              <a:rPr lang="en-US" dirty="0"/>
              <a:t>Commit to ongoing training for every police officer to recognize and address discrimination or bias in all interactions.  </a:t>
            </a:r>
          </a:p>
          <a:p>
            <a:pPr lvl="1" fontAlgn="base"/>
            <a:r>
              <a:rPr lang="en-US" dirty="0"/>
              <a:t>Provide a combination of outside instruction and in-house training to ensure broad perspective, continued conversations, and personal awareness of bias.  </a:t>
            </a:r>
          </a:p>
          <a:p>
            <a:pPr lvl="1" fontAlgn="base"/>
            <a:r>
              <a:rPr lang="en-US" dirty="0"/>
              <a:t>Annually evaluate training to assess effectiveness and identify opportunities for improvement.    </a:t>
            </a:r>
          </a:p>
          <a:p>
            <a:pPr lvl="0" fontAlgn="base"/>
            <a:r>
              <a:rPr lang="en-US" b="1" i="1" dirty="0"/>
              <a:t>Timeline:</a:t>
            </a:r>
            <a:r>
              <a:rPr lang="en-US" dirty="0"/>
              <a:t>  Immediate  </a:t>
            </a:r>
          </a:p>
          <a:p>
            <a:pPr lvl="0" fontAlgn="base"/>
            <a:r>
              <a:rPr lang="en-US" b="1" i="1" dirty="0"/>
              <a:t>Procedure:  </a:t>
            </a:r>
            <a:r>
              <a:rPr lang="en-US" dirty="0"/>
              <a:t>Review best practices in the region, gather and implement the most current training materials available, and coordinate with Westchester County to participate in shared training.</a:t>
            </a:r>
            <a:r>
              <a:rPr lang="en-US" b="1" i="1" dirty="0"/>
              <a:t> </a:t>
            </a:r>
            <a:r>
              <a:rPr lang="en-US" dirty="0"/>
              <a:t> </a:t>
            </a:r>
          </a:p>
          <a:p>
            <a:pPr marL="502920" lvl="1" indent="0">
              <a:buNone/>
            </a:pPr>
            <a:endParaRPr lang="en-US" sz="2400" b="1" dirty="0"/>
          </a:p>
          <a:p>
            <a:pPr marL="502920" lvl="1" indent="0">
              <a:buNone/>
            </a:pPr>
            <a:endParaRPr lang="en-US" sz="2000" b="1" dirty="0"/>
          </a:p>
        </p:txBody>
      </p:sp>
    </p:spTree>
    <p:extLst>
      <p:ext uri="{BB962C8B-B14F-4D97-AF65-F5344CB8AC3E}">
        <p14:creationId xmlns:p14="http://schemas.microsoft.com/office/powerpoint/2010/main" val="1956130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#1: Enhanced Training for Police Officers</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3869268" y="603682"/>
            <a:ext cx="7315200" cy="5381066"/>
          </a:xfrm>
        </p:spPr>
        <p:txBody>
          <a:bodyPr>
            <a:normAutofit fontScale="92500"/>
          </a:bodyPr>
          <a:lstStyle/>
          <a:p>
            <a:pPr marL="502920" lvl="1" indent="0" algn="ctr">
              <a:buNone/>
            </a:pPr>
            <a:endParaRPr lang="en-US" sz="2400" b="1" u="sng" dirty="0"/>
          </a:p>
          <a:p>
            <a:pPr marL="502920" lvl="1" indent="0" algn="ctr">
              <a:buNone/>
            </a:pPr>
            <a:endParaRPr lang="en-US" sz="2400" b="1" u="sng" dirty="0"/>
          </a:p>
          <a:p>
            <a:pPr marL="502920" lvl="1" indent="0" algn="ctr">
              <a:buNone/>
            </a:pPr>
            <a:r>
              <a:rPr lang="en-US" sz="2600" b="1" u="sng" dirty="0"/>
              <a:t>Recommendation #1-B</a:t>
            </a:r>
          </a:p>
          <a:p>
            <a:r>
              <a:rPr lang="en-US" sz="2600" b="1" i="1" u="sng" dirty="0"/>
              <a:t>De-Escalation Training   </a:t>
            </a:r>
            <a:endParaRPr lang="en-US" sz="2600" u="sng" dirty="0"/>
          </a:p>
          <a:p>
            <a:pPr lvl="1" fontAlgn="base"/>
            <a:r>
              <a:rPr lang="en-US" dirty="0"/>
              <a:t>Train officers to respond to calls with the initial goal of de-escalation.  </a:t>
            </a:r>
          </a:p>
          <a:p>
            <a:pPr lvl="1" fontAlgn="base"/>
            <a:r>
              <a:rPr lang="en-US" dirty="0"/>
              <a:t>Support officers with training to focus on specific situations—including people with mental illness, mental health crisis, or experiencing trauma.   </a:t>
            </a:r>
          </a:p>
          <a:p>
            <a:pPr lvl="1" fontAlgn="base"/>
            <a:r>
              <a:rPr lang="en-US" dirty="0"/>
              <a:t>Evaluate opportunities with other law enforcement partners for crisis intervention training for mental health emergencies.   </a:t>
            </a:r>
          </a:p>
          <a:p>
            <a:pPr lvl="1"/>
            <a:r>
              <a:rPr lang="en-US" dirty="0"/>
              <a:t>Work with Westchester County to gain support for the mental-health intervention programs proposed in the County reform recommendations.  </a:t>
            </a:r>
          </a:p>
          <a:p>
            <a:pPr lvl="0" fontAlgn="base"/>
            <a:r>
              <a:rPr lang="en-US" b="1" i="1" dirty="0"/>
              <a:t>Timeline:</a:t>
            </a:r>
            <a:r>
              <a:rPr lang="en-US" dirty="0"/>
              <a:t>  Immediate  </a:t>
            </a:r>
          </a:p>
          <a:p>
            <a:pPr lvl="0" fontAlgn="base"/>
            <a:r>
              <a:rPr lang="en-US" b="1" i="1" dirty="0"/>
              <a:t>Procedure:</a:t>
            </a:r>
            <a:r>
              <a:rPr lang="en-US" i="1" dirty="0"/>
              <a:t> </a:t>
            </a:r>
            <a:r>
              <a:rPr lang="en-US" dirty="0"/>
              <a:t> Review best practices in the region, gather and implement the most current training materials available, and coordinate with Westchester County to participate in shared training.    </a:t>
            </a:r>
          </a:p>
          <a:p>
            <a:pPr lvl="1"/>
            <a:endParaRPr lang="en-US" sz="2400" b="1" dirty="0"/>
          </a:p>
          <a:p>
            <a:pPr lvl="1"/>
            <a:endParaRPr lang="en-US" sz="2000" b="1" dirty="0"/>
          </a:p>
        </p:txBody>
      </p:sp>
    </p:spTree>
    <p:extLst>
      <p:ext uri="{BB962C8B-B14F-4D97-AF65-F5344CB8AC3E}">
        <p14:creationId xmlns:p14="http://schemas.microsoft.com/office/powerpoint/2010/main" val="4269788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#1: Enhanced Training for Police Officers</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endParaRPr lang="en-US" sz="2400" b="1" u="sng" dirty="0"/>
          </a:p>
          <a:p>
            <a:pPr marL="502920" lvl="1" indent="0" algn="ctr">
              <a:buNone/>
            </a:pPr>
            <a:r>
              <a:rPr lang="en-US" sz="2400" b="1" u="sng" dirty="0"/>
              <a:t>Recommendation #1-C</a:t>
            </a:r>
          </a:p>
          <a:p>
            <a:pPr lvl="0" fontAlgn="base"/>
            <a:r>
              <a:rPr lang="en-US" sz="2400" b="1" i="1" u="sng" dirty="0"/>
              <a:t>Use of Force Policies and Training</a:t>
            </a:r>
          </a:p>
          <a:p>
            <a:pPr lvl="1" fontAlgn="base"/>
            <a:r>
              <a:rPr lang="en-US" dirty="0"/>
              <a:t>Evaluate current of force training and ensure compliance with the Department of Justice requirements.  </a:t>
            </a:r>
          </a:p>
          <a:p>
            <a:pPr lvl="1" fontAlgn="base"/>
            <a:r>
              <a:rPr lang="en-US" dirty="0"/>
              <a:t>Undertake a detailed review with the Village Board and police administration of the existing use of force policy, revising as needed to reflect recent changes in NY State law and the results of the review process.  </a:t>
            </a:r>
          </a:p>
          <a:p>
            <a:pPr lvl="0" fontAlgn="base"/>
            <a:r>
              <a:rPr lang="en-US" b="1" i="1" dirty="0"/>
              <a:t>Timeline:</a:t>
            </a:r>
            <a:r>
              <a:rPr lang="en-US" b="1" dirty="0"/>
              <a:t>  </a:t>
            </a:r>
            <a:r>
              <a:rPr lang="en-US" dirty="0"/>
              <a:t>Immediate  </a:t>
            </a:r>
          </a:p>
          <a:p>
            <a:pPr lvl="0" fontAlgn="base"/>
            <a:r>
              <a:rPr lang="en-US" b="1" i="1" dirty="0"/>
              <a:t>Procedure:</a:t>
            </a:r>
            <a:r>
              <a:rPr lang="en-US" dirty="0"/>
              <a:t>  Review best practices in the region, gather and implement the most current training materials available, and coordinate with Westchester County to participate in shared training.  </a:t>
            </a:r>
          </a:p>
          <a:p>
            <a:pPr lvl="1"/>
            <a:endParaRPr lang="en-US" sz="2400" b="1" dirty="0"/>
          </a:p>
          <a:p>
            <a:pPr lvl="1"/>
            <a:endParaRPr lang="en-US" sz="2000" b="1" dirty="0"/>
          </a:p>
        </p:txBody>
      </p:sp>
    </p:spTree>
    <p:extLst>
      <p:ext uri="{BB962C8B-B14F-4D97-AF65-F5344CB8AC3E}">
        <p14:creationId xmlns:p14="http://schemas.microsoft.com/office/powerpoint/2010/main" val="14722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#1: Enhanced Training for Police Officers</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endParaRPr lang="en-US" sz="2400" b="1" u="sng" dirty="0"/>
          </a:p>
          <a:p>
            <a:pPr marL="502920" lvl="1" indent="0" algn="ctr">
              <a:buNone/>
            </a:pPr>
            <a:r>
              <a:rPr lang="en-US" sz="2400" b="1" u="sng" dirty="0"/>
              <a:t>Recommendation #1-D</a:t>
            </a:r>
          </a:p>
          <a:p>
            <a:r>
              <a:rPr lang="en-US" sz="2400" b="1" i="1" u="sng" dirty="0"/>
              <a:t>Training Schedules and Curriculum</a:t>
            </a:r>
            <a:r>
              <a:rPr lang="en-US" sz="2400" u="sng" dirty="0"/>
              <a:t> </a:t>
            </a:r>
            <a:r>
              <a:rPr lang="en-US" sz="2400" b="1" i="1" u="sng" dirty="0"/>
              <a:t> </a:t>
            </a:r>
            <a:endParaRPr lang="en-US" sz="2400" u="sng" dirty="0"/>
          </a:p>
          <a:p>
            <a:pPr lvl="1" fontAlgn="base"/>
            <a:r>
              <a:rPr lang="en-US" dirty="0"/>
              <a:t>Develop and maintain an outline of officer training programs, describing the sequence and schedule of training provided for new recruits and officers—showing initial training, annual training, periodic training, and opportunities for specialized training.</a:t>
            </a:r>
            <a:r>
              <a:rPr lang="en-US" b="1" dirty="0"/>
              <a:t> </a:t>
            </a:r>
            <a:r>
              <a:rPr lang="en-US" dirty="0"/>
              <a:t> </a:t>
            </a:r>
          </a:p>
          <a:p>
            <a:pPr lvl="1" fontAlgn="base"/>
            <a:r>
              <a:rPr lang="en-US" dirty="0"/>
              <a:t>Develop and maintain a training curriculum—identifying the subjects, methods, and sources of training materials and programs.</a:t>
            </a:r>
            <a:r>
              <a:rPr lang="en-US" b="1" dirty="0"/>
              <a:t> </a:t>
            </a:r>
            <a:r>
              <a:rPr lang="en-US" dirty="0"/>
              <a:t> </a:t>
            </a:r>
          </a:p>
          <a:p>
            <a:pPr lvl="0" fontAlgn="base"/>
            <a:r>
              <a:rPr lang="en-US" b="1" i="1" dirty="0"/>
              <a:t>Timeline:</a:t>
            </a:r>
            <a:r>
              <a:rPr lang="en-US" b="1" dirty="0"/>
              <a:t>  </a:t>
            </a:r>
            <a:r>
              <a:rPr lang="en-US" dirty="0"/>
              <a:t>Immediate  </a:t>
            </a:r>
          </a:p>
          <a:p>
            <a:pPr lvl="0" fontAlgn="base"/>
            <a:r>
              <a:rPr lang="en-US" b="1" i="1" dirty="0"/>
              <a:t>Procedure:</a:t>
            </a:r>
            <a:r>
              <a:rPr lang="en-US" dirty="0"/>
              <a:t>  Review and codify best practices in the region, current training materials, and shared training available through Westchester County.  </a:t>
            </a:r>
          </a:p>
          <a:p>
            <a:pPr lvl="1"/>
            <a:endParaRPr lang="en-US" sz="2400" b="1" dirty="0"/>
          </a:p>
          <a:p>
            <a:pPr lvl="1"/>
            <a:endParaRPr lang="en-US" sz="2000" b="1" dirty="0"/>
          </a:p>
        </p:txBody>
      </p:sp>
    </p:spTree>
    <p:extLst>
      <p:ext uri="{BB962C8B-B14F-4D97-AF65-F5344CB8AC3E}">
        <p14:creationId xmlns:p14="http://schemas.microsoft.com/office/powerpoint/2010/main" val="260048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632F-4C21-4971-B10C-5512AF6DE53D}"/>
              </a:ext>
            </a:extLst>
          </p:cNvPr>
          <p:cNvSpPr>
            <a:spLocks noGrp="1"/>
          </p:cNvSpPr>
          <p:nvPr>
            <p:ph type="title"/>
          </p:nvPr>
        </p:nvSpPr>
        <p:spPr/>
        <p:txBody>
          <a:bodyPr>
            <a:normAutofit/>
          </a:bodyPr>
          <a:lstStyle/>
          <a:p>
            <a:pPr algn="ctr"/>
            <a:r>
              <a:rPr lang="en-US" sz="2800" dirty="0"/>
              <a:t>Recommendation #2</a:t>
            </a:r>
          </a:p>
        </p:txBody>
      </p:sp>
      <p:sp>
        <p:nvSpPr>
          <p:cNvPr id="3" name="Content Placeholder 2">
            <a:extLst>
              <a:ext uri="{FF2B5EF4-FFF2-40B4-BE49-F238E27FC236}">
                <a16:creationId xmlns:a16="http://schemas.microsoft.com/office/drawing/2014/main" id="{1CC24535-B25E-4025-B45E-244CA2A269BE}"/>
              </a:ext>
            </a:extLst>
          </p:cNvPr>
          <p:cNvSpPr>
            <a:spLocks noGrp="1"/>
          </p:cNvSpPr>
          <p:nvPr>
            <p:ph idx="1"/>
          </p:nvPr>
        </p:nvSpPr>
        <p:spPr/>
        <p:txBody>
          <a:bodyPr>
            <a:normAutofit/>
          </a:bodyPr>
          <a:lstStyle/>
          <a:p>
            <a:r>
              <a:rPr lang="en-US" sz="3200" b="1" dirty="0"/>
              <a:t>Communication, Community Outreach &amp; Engagement</a:t>
            </a:r>
          </a:p>
        </p:txBody>
      </p:sp>
    </p:spTree>
    <p:extLst>
      <p:ext uri="{BB962C8B-B14F-4D97-AF65-F5344CB8AC3E}">
        <p14:creationId xmlns:p14="http://schemas.microsoft.com/office/powerpoint/2010/main" val="275709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a:xfrm>
            <a:off x="71021" y="1123837"/>
            <a:ext cx="3346882" cy="4601183"/>
          </a:xfrm>
        </p:spPr>
        <p:txBody>
          <a:bodyPr/>
          <a:lstStyle/>
          <a:p>
            <a:r>
              <a:rPr lang="en-US" dirty="0"/>
              <a:t>Police Reform Goal #2: Communication, Community Outreach, &amp; Engagement</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3869268" y="221943"/>
            <a:ext cx="7315200" cy="6356410"/>
          </a:xfrm>
        </p:spPr>
        <p:txBody>
          <a:bodyPr>
            <a:normAutofit fontScale="92500" lnSpcReduction="10000"/>
          </a:bodyPr>
          <a:lstStyle/>
          <a:p>
            <a:pPr marL="502920" lvl="1" indent="0" algn="ctr">
              <a:buNone/>
            </a:pPr>
            <a:r>
              <a:rPr lang="en-US" sz="2400" b="1" u="sng" dirty="0"/>
              <a:t>Recommendation #2-A</a:t>
            </a:r>
          </a:p>
          <a:p>
            <a:r>
              <a:rPr lang="en-US" sz="2200" b="1" i="1" u="sng" dirty="0"/>
              <a:t>Outreach to Community Groups   </a:t>
            </a:r>
            <a:endParaRPr lang="en-US" sz="2200" u="sng" dirty="0"/>
          </a:p>
          <a:p>
            <a:pPr lvl="0" fontAlgn="base"/>
            <a:r>
              <a:rPr lang="en-US" sz="2200" dirty="0"/>
              <a:t>Continue to identify and engage community groups with identifiable needs.</a:t>
            </a:r>
            <a:r>
              <a:rPr lang="en-US" sz="2200" b="1" dirty="0"/>
              <a:t> </a:t>
            </a:r>
            <a:r>
              <a:rPr lang="en-US" sz="2200" dirty="0"/>
              <a:t> </a:t>
            </a:r>
          </a:p>
          <a:p>
            <a:pPr lvl="0" fontAlgn="base"/>
            <a:r>
              <a:rPr lang="en-US" sz="2200" dirty="0"/>
              <a:t>Strive to identify the best means of communication with each group.</a:t>
            </a:r>
            <a:r>
              <a:rPr lang="en-US" sz="2200" b="1" dirty="0"/>
              <a:t> </a:t>
            </a:r>
            <a:r>
              <a:rPr lang="en-US" sz="2200" dirty="0"/>
              <a:t> </a:t>
            </a:r>
          </a:p>
          <a:p>
            <a:pPr lvl="0" fontAlgn="base"/>
            <a:r>
              <a:rPr lang="en-US" sz="2200" dirty="0"/>
              <a:t>Expand registrants in the existing Police Department program for community members to register information on household members with special needs, mental health issues, and/or medical issues to assist with Police response.</a:t>
            </a:r>
            <a:r>
              <a:rPr lang="en-US" sz="2200" b="1" dirty="0"/>
              <a:t> </a:t>
            </a:r>
            <a:r>
              <a:rPr lang="en-US" sz="2200" dirty="0"/>
              <a:t> </a:t>
            </a:r>
          </a:p>
          <a:p>
            <a:pPr lvl="0" fontAlgn="base"/>
            <a:r>
              <a:rPr lang="en-US" sz="2200" dirty="0"/>
              <a:t>Establish a committee to provide ideas and advice about improving police-community relations—and to consider ways to encourage and analyze feedback about interactions with police.</a:t>
            </a:r>
            <a:r>
              <a:rPr lang="en-US" sz="2200" b="1" dirty="0"/>
              <a:t> </a:t>
            </a:r>
          </a:p>
          <a:p>
            <a:pPr lvl="0" fontAlgn="base"/>
            <a:endParaRPr lang="en-US" sz="2200" b="1" i="1" dirty="0"/>
          </a:p>
          <a:p>
            <a:pPr lvl="0" fontAlgn="base"/>
            <a:r>
              <a:rPr lang="en-US" sz="2200" b="1" i="1" dirty="0"/>
              <a:t>Timeline:  </a:t>
            </a:r>
            <a:r>
              <a:rPr lang="en-US" sz="2200" dirty="0"/>
              <a:t>Immediate</a:t>
            </a:r>
            <a:r>
              <a:rPr lang="en-US" sz="2200" b="1" i="1" dirty="0"/>
              <a:t> </a:t>
            </a:r>
            <a:r>
              <a:rPr lang="en-US" sz="2200" dirty="0"/>
              <a:t> </a:t>
            </a:r>
          </a:p>
          <a:p>
            <a:pPr marL="502920" lvl="1" indent="0">
              <a:buNone/>
            </a:pPr>
            <a:endParaRPr lang="en-US" sz="2200" dirty="0"/>
          </a:p>
          <a:p>
            <a:r>
              <a:rPr lang="en-US" sz="2200" b="1" i="1" dirty="0"/>
              <a:t>Procedure:  </a:t>
            </a:r>
            <a:r>
              <a:rPr lang="en-US" sz="2200" dirty="0"/>
              <a:t>Village board to establish an advisory committee; police administration and Village administration to collaborate on a communications campaign to engage community groups and educate the public on the registrant program.</a:t>
            </a:r>
            <a:r>
              <a:rPr lang="en-US" sz="2200" b="1" i="1" dirty="0"/>
              <a:t> </a:t>
            </a:r>
            <a:r>
              <a:rPr lang="en-US" sz="2200" dirty="0"/>
              <a:t> </a:t>
            </a:r>
            <a:endParaRPr lang="en-US" sz="2000" b="1" dirty="0"/>
          </a:p>
        </p:txBody>
      </p:sp>
    </p:spTree>
    <p:extLst>
      <p:ext uri="{BB962C8B-B14F-4D97-AF65-F5344CB8AC3E}">
        <p14:creationId xmlns:p14="http://schemas.microsoft.com/office/powerpoint/2010/main" val="3939614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a:xfrm>
            <a:off x="71021" y="1123837"/>
            <a:ext cx="3346882" cy="4601183"/>
          </a:xfrm>
        </p:spPr>
        <p:txBody>
          <a:bodyPr/>
          <a:lstStyle/>
          <a:p>
            <a:r>
              <a:rPr lang="en-US" dirty="0"/>
              <a:t>Police Reform Goal #2: Communication, Community Outreach, &amp; Engagement</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#2-B</a:t>
            </a:r>
          </a:p>
          <a:p>
            <a:pPr lvl="1"/>
            <a:endParaRPr lang="en-US" sz="2400" b="1" dirty="0"/>
          </a:p>
          <a:p>
            <a:r>
              <a:rPr lang="en-US" b="1" i="1" u="sng" dirty="0"/>
              <a:t>Increase Community Policing  </a:t>
            </a:r>
            <a:endParaRPr lang="en-US" u="sng" dirty="0"/>
          </a:p>
          <a:p>
            <a:pPr lvl="0" fontAlgn="base"/>
            <a:r>
              <a:rPr lang="en-US" dirty="0"/>
              <a:t>Create a more visible presence for officers—encouraging foot and bicycle patrols, and enhancing public interactions in the downtown and during public events.</a:t>
            </a:r>
            <a:r>
              <a:rPr lang="en-US" b="1" i="1" dirty="0"/>
              <a:t> </a:t>
            </a:r>
            <a:r>
              <a:rPr lang="en-US" dirty="0"/>
              <a:t> </a:t>
            </a:r>
          </a:p>
          <a:p>
            <a:pPr lvl="0" fontAlgn="base"/>
            <a:r>
              <a:rPr lang="en-US" b="1" i="1" dirty="0"/>
              <a:t>Timeline: </a:t>
            </a:r>
            <a:r>
              <a:rPr lang="en-US" dirty="0"/>
              <a:t> July 1, 2021</a:t>
            </a:r>
            <a:r>
              <a:rPr lang="en-US" b="1" i="1" dirty="0"/>
              <a:t> </a:t>
            </a:r>
            <a:r>
              <a:rPr lang="en-US" dirty="0"/>
              <a:t> </a:t>
            </a:r>
          </a:p>
          <a:p>
            <a:pPr lvl="0" fontAlgn="base"/>
            <a:r>
              <a:rPr lang="en-US" b="1" i="1" dirty="0"/>
              <a:t>Procedure:</a:t>
            </a:r>
            <a:r>
              <a:rPr lang="en-US" dirty="0"/>
              <a:t>  Examine scheduling and staffing, seeking opportunities to enhance visibility; police administration to report to the Village board and administration on opportunities within the current staffing budget and potential costs of opportunities that would require additional staff or overtime.  </a:t>
            </a:r>
            <a:r>
              <a:rPr lang="en-US" b="1" i="1" dirty="0"/>
              <a:t> </a:t>
            </a:r>
            <a:r>
              <a:rPr lang="en-US" dirty="0"/>
              <a:t> </a:t>
            </a:r>
          </a:p>
          <a:p>
            <a:pPr marL="502920" lvl="1" indent="0">
              <a:buNone/>
            </a:pPr>
            <a:endParaRPr lang="en-US" sz="2000" b="1" dirty="0"/>
          </a:p>
        </p:txBody>
      </p:sp>
    </p:spTree>
    <p:extLst>
      <p:ext uri="{BB962C8B-B14F-4D97-AF65-F5344CB8AC3E}">
        <p14:creationId xmlns:p14="http://schemas.microsoft.com/office/powerpoint/2010/main" val="372882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A635-4201-4459-8AA4-F9787FE8843F}"/>
              </a:ext>
            </a:extLst>
          </p:cNvPr>
          <p:cNvSpPr>
            <a:spLocks noGrp="1"/>
          </p:cNvSpPr>
          <p:nvPr>
            <p:ph type="title"/>
          </p:nvPr>
        </p:nvSpPr>
        <p:spPr/>
        <p:txBody>
          <a:bodyPr/>
          <a:lstStyle/>
          <a:p>
            <a:r>
              <a:rPr lang="en-US" dirty="0"/>
              <a:t>Community Policing</a:t>
            </a:r>
          </a:p>
        </p:txBody>
      </p:sp>
      <p:pic>
        <p:nvPicPr>
          <p:cNvPr id="4" name="Content Placeholder 3">
            <a:extLst>
              <a:ext uri="{FF2B5EF4-FFF2-40B4-BE49-F238E27FC236}">
                <a16:creationId xmlns:a16="http://schemas.microsoft.com/office/drawing/2014/main" id="{D98B3D13-76ED-4FFE-AE13-7F6B9EEEAA10}"/>
              </a:ext>
            </a:extLst>
          </p:cNvPr>
          <p:cNvPicPr>
            <a:picLocks noGrp="1" noChangeAspect="1"/>
          </p:cNvPicPr>
          <p:nvPr>
            <p:ph idx="1"/>
          </p:nvPr>
        </p:nvPicPr>
        <p:blipFill>
          <a:blip r:embed="rId2"/>
          <a:stretch>
            <a:fillRect/>
          </a:stretch>
        </p:blipFill>
        <p:spPr>
          <a:xfrm>
            <a:off x="4112155" y="863600"/>
            <a:ext cx="6828366" cy="5121275"/>
          </a:xfrm>
          <a:prstGeom prst="rect">
            <a:avLst/>
          </a:prstGeom>
        </p:spPr>
      </p:pic>
    </p:spTree>
    <p:extLst>
      <p:ext uri="{BB962C8B-B14F-4D97-AF65-F5344CB8AC3E}">
        <p14:creationId xmlns:p14="http://schemas.microsoft.com/office/powerpoint/2010/main" val="428050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a:xfrm>
            <a:off x="71021" y="1123837"/>
            <a:ext cx="3346882" cy="4601183"/>
          </a:xfrm>
        </p:spPr>
        <p:txBody>
          <a:bodyPr/>
          <a:lstStyle/>
          <a:p>
            <a:r>
              <a:rPr lang="en-US" dirty="0"/>
              <a:t>Police Reform Goal #2: Communication, Community Outreach, &amp; Engagement</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#2-C</a:t>
            </a:r>
          </a:p>
          <a:p>
            <a:pPr marL="502920" lvl="1" indent="0" algn="ctr">
              <a:buNone/>
            </a:pPr>
            <a:endParaRPr lang="en-US" sz="2400" b="1" u="sng" dirty="0"/>
          </a:p>
          <a:p>
            <a:r>
              <a:rPr lang="en-US" b="1" i="1" u="sng" dirty="0"/>
              <a:t>Quarterly Updates from the Police Department  </a:t>
            </a:r>
            <a:endParaRPr lang="en-US" u="sng" dirty="0"/>
          </a:p>
          <a:p>
            <a:pPr lvl="0" fontAlgn="base"/>
            <a:r>
              <a:rPr lang="en-US" dirty="0"/>
              <a:t>Provide updates on department operations, training, statistics on crime and arrests, and other matters of public interest presented quarterly at public Village Board meetings.   </a:t>
            </a:r>
          </a:p>
          <a:p>
            <a:pPr lvl="0" fontAlgn="base"/>
            <a:r>
              <a:rPr lang="en-US" b="1" i="1" dirty="0"/>
              <a:t>Timeline:</a:t>
            </a:r>
            <a:r>
              <a:rPr lang="en-US" dirty="0"/>
              <a:t>  Immediate  </a:t>
            </a:r>
          </a:p>
          <a:p>
            <a:pPr lvl="0" fontAlgn="base"/>
            <a:r>
              <a:rPr lang="en-US" b="1" i="1" dirty="0"/>
              <a:t>Procedure:</a:t>
            </a:r>
            <a:r>
              <a:rPr lang="en-US" dirty="0"/>
              <a:t>  Police Chief and a Lieutenant will be scheduled to present at the second Village Board meeting in January, April, July, and October.  </a:t>
            </a:r>
          </a:p>
          <a:p>
            <a:pPr marL="502920" lvl="1" indent="0">
              <a:buNone/>
            </a:pPr>
            <a:endParaRPr lang="en-US" sz="2000" b="1" dirty="0"/>
          </a:p>
        </p:txBody>
      </p:sp>
    </p:spTree>
    <p:extLst>
      <p:ext uri="{BB962C8B-B14F-4D97-AF65-F5344CB8AC3E}">
        <p14:creationId xmlns:p14="http://schemas.microsoft.com/office/powerpoint/2010/main" val="1695927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a:xfrm>
            <a:off x="71021" y="1123837"/>
            <a:ext cx="3346882" cy="4601183"/>
          </a:xfrm>
        </p:spPr>
        <p:txBody>
          <a:bodyPr/>
          <a:lstStyle/>
          <a:p>
            <a:r>
              <a:rPr lang="en-US" dirty="0"/>
              <a:t>Police Reform Goal #2: Communication, Community Outreach, &amp; Engagement</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3869268" y="612559"/>
            <a:ext cx="7315200" cy="6347534"/>
          </a:xfrm>
        </p:spPr>
        <p:txBody>
          <a:bodyPr>
            <a:normAutofit/>
          </a:bodyPr>
          <a:lstStyle/>
          <a:p>
            <a:pPr marL="502920" lvl="1" indent="0" algn="ctr">
              <a:buNone/>
            </a:pPr>
            <a:r>
              <a:rPr lang="en-US" sz="2400" b="1" u="sng" dirty="0"/>
              <a:t>Recommendation #2-D</a:t>
            </a:r>
          </a:p>
          <a:p>
            <a:pPr marL="502920" lvl="1" indent="0" algn="ctr">
              <a:buNone/>
            </a:pPr>
            <a:endParaRPr lang="en-US" sz="2400" b="1" u="sng" dirty="0"/>
          </a:p>
          <a:p>
            <a:r>
              <a:rPr lang="en-US" b="1" i="1" u="sng" dirty="0"/>
              <a:t>Improve Accessibility of Police Department Resources  </a:t>
            </a:r>
            <a:endParaRPr lang="en-US" u="sng" dirty="0"/>
          </a:p>
          <a:p>
            <a:pPr lvl="0" fontAlgn="base"/>
            <a:r>
              <a:rPr lang="en-US" dirty="0"/>
              <a:t>Promote contact information, downloadable forms, and department resources on Police Department web page.     </a:t>
            </a:r>
          </a:p>
          <a:p>
            <a:pPr lvl="0" fontAlgn="base"/>
            <a:r>
              <a:rPr lang="en-US" dirty="0"/>
              <a:t>Encourage registration in Village “News &amp; Announcements” e-mail list.  </a:t>
            </a:r>
          </a:p>
          <a:p>
            <a:pPr lvl="0" fontAlgn="base"/>
            <a:r>
              <a:rPr lang="en-US" dirty="0"/>
              <a:t>Initiate and post a weekly summary of police blotter activities to police web page.   </a:t>
            </a:r>
            <a:endParaRPr lang="en-US" sz="1800" dirty="0"/>
          </a:p>
          <a:p>
            <a:pPr lvl="0" fontAlgn="base"/>
            <a:endParaRPr lang="en-US" sz="1800" b="1" i="1" dirty="0"/>
          </a:p>
          <a:p>
            <a:pPr lvl="0" fontAlgn="base"/>
            <a:r>
              <a:rPr lang="en-US" sz="2000" b="1" i="1" dirty="0"/>
              <a:t>Timeline:</a:t>
            </a:r>
            <a:r>
              <a:rPr lang="en-US" sz="2000" dirty="0"/>
              <a:t>  September 1, 2021  </a:t>
            </a:r>
          </a:p>
          <a:p>
            <a:pPr marL="502920" lvl="1" indent="0" fontAlgn="base">
              <a:buNone/>
            </a:pPr>
            <a:endParaRPr lang="en-US" sz="2000" dirty="0"/>
          </a:p>
          <a:p>
            <a:pPr lvl="0" fontAlgn="base"/>
            <a:r>
              <a:rPr lang="en-US" b="1" i="1" dirty="0"/>
              <a:t>Procedure: </a:t>
            </a:r>
            <a:r>
              <a:rPr lang="en-US" dirty="0"/>
              <a:t> Communications campaign to promote police web resources and to gather public opinion on communications. Start weekly posting of blotter first week of May 2021.    </a:t>
            </a:r>
          </a:p>
          <a:p>
            <a:pPr lvl="1"/>
            <a:endParaRPr lang="en-US" sz="2400" b="1" dirty="0"/>
          </a:p>
          <a:p>
            <a:pPr marL="502920" lvl="1" indent="0">
              <a:buNone/>
            </a:pPr>
            <a:endParaRPr lang="en-US" sz="2000" b="1" dirty="0"/>
          </a:p>
        </p:txBody>
      </p:sp>
    </p:spTree>
    <p:extLst>
      <p:ext uri="{BB962C8B-B14F-4D97-AF65-F5344CB8AC3E}">
        <p14:creationId xmlns:p14="http://schemas.microsoft.com/office/powerpoint/2010/main" val="973483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632F-4C21-4971-B10C-5512AF6DE53D}"/>
              </a:ext>
            </a:extLst>
          </p:cNvPr>
          <p:cNvSpPr>
            <a:spLocks noGrp="1"/>
          </p:cNvSpPr>
          <p:nvPr>
            <p:ph type="title"/>
          </p:nvPr>
        </p:nvSpPr>
        <p:spPr/>
        <p:txBody>
          <a:bodyPr>
            <a:normAutofit/>
          </a:bodyPr>
          <a:lstStyle/>
          <a:p>
            <a:pPr algn="ctr"/>
            <a:r>
              <a:rPr lang="en-US" sz="2800" dirty="0"/>
              <a:t>Recommendation #3</a:t>
            </a:r>
          </a:p>
        </p:txBody>
      </p:sp>
      <p:sp>
        <p:nvSpPr>
          <p:cNvPr id="3" name="Content Placeholder 2">
            <a:extLst>
              <a:ext uri="{FF2B5EF4-FFF2-40B4-BE49-F238E27FC236}">
                <a16:creationId xmlns:a16="http://schemas.microsoft.com/office/drawing/2014/main" id="{1CC24535-B25E-4025-B45E-244CA2A269BE}"/>
              </a:ext>
            </a:extLst>
          </p:cNvPr>
          <p:cNvSpPr>
            <a:spLocks noGrp="1"/>
          </p:cNvSpPr>
          <p:nvPr>
            <p:ph idx="1"/>
          </p:nvPr>
        </p:nvSpPr>
        <p:spPr/>
        <p:txBody>
          <a:bodyPr>
            <a:normAutofit/>
          </a:bodyPr>
          <a:lstStyle/>
          <a:p>
            <a:r>
              <a:rPr lang="en-US" sz="3200" b="1" dirty="0"/>
              <a:t>Policies and Procedures</a:t>
            </a:r>
          </a:p>
        </p:txBody>
      </p:sp>
    </p:spTree>
    <p:extLst>
      <p:ext uri="{BB962C8B-B14F-4D97-AF65-F5344CB8AC3E}">
        <p14:creationId xmlns:p14="http://schemas.microsoft.com/office/powerpoint/2010/main" val="1581779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#3: Policies &amp; Procedures</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#3-A </a:t>
            </a:r>
          </a:p>
          <a:p>
            <a:pPr lvl="1"/>
            <a:endParaRPr lang="en-US" sz="2400" b="1" dirty="0"/>
          </a:p>
          <a:p>
            <a:r>
              <a:rPr lang="en-US" b="1" i="1" u="sng" dirty="0"/>
              <a:t>Policies and Procedures should be made more transparent to the public</a:t>
            </a:r>
            <a:endParaRPr lang="en-US" u="sng" dirty="0"/>
          </a:p>
          <a:p>
            <a:r>
              <a:rPr lang="en-US" dirty="0"/>
              <a:t>Undertake a full review of current Pleasantville police policies and procedures.</a:t>
            </a:r>
            <a:r>
              <a:rPr lang="en-US" b="1" i="1" dirty="0"/>
              <a:t> </a:t>
            </a:r>
            <a:r>
              <a:rPr lang="en-US" dirty="0"/>
              <a:t> </a:t>
            </a:r>
          </a:p>
          <a:p>
            <a:r>
              <a:rPr lang="en-US" dirty="0"/>
              <a:t>As appropriate, make policies public and available on the police web page – including the complaint procedures and the use-of-force policy</a:t>
            </a:r>
            <a:r>
              <a:rPr lang="en-US" b="1" i="1" dirty="0"/>
              <a:t> </a:t>
            </a:r>
            <a:r>
              <a:rPr lang="en-US" dirty="0"/>
              <a:t> </a:t>
            </a:r>
          </a:p>
          <a:p>
            <a:r>
              <a:rPr lang="en-US" b="1" i="1" dirty="0"/>
              <a:t>Timeline:  </a:t>
            </a:r>
            <a:r>
              <a:rPr lang="en-US" dirty="0"/>
              <a:t>TBD</a:t>
            </a:r>
            <a:r>
              <a:rPr lang="en-US" b="1" i="1" dirty="0"/>
              <a:t>  </a:t>
            </a:r>
            <a:endParaRPr lang="en-US" dirty="0"/>
          </a:p>
          <a:p>
            <a:r>
              <a:rPr lang="en-US" b="1" i="1" dirty="0"/>
              <a:t>Procedure:  </a:t>
            </a:r>
            <a:r>
              <a:rPr lang="en-US" dirty="0"/>
              <a:t>Evaluate resources required to complete comprehensive review and update.</a:t>
            </a:r>
            <a:r>
              <a:rPr lang="en-US" b="1" dirty="0"/>
              <a:t> </a:t>
            </a:r>
            <a:r>
              <a:rPr lang="en-US" dirty="0"/>
              <a:t> </a:t>
            </a:r>
          </a:p>
          <a:p>
            <a:pPr marL="502920" lvl="1" indent="0">
              <a:buNone/>
            </a:pPr>
            <a:endParaRPr lang="en-US" sz="2000" b="1" dirty="0"/>
          </a:p>
        </p:txBody>
      </p:sp>
    </p:spTree>
    <p:extLst>
      <p:ext uri="{BB962C8B-B14F-4D97-AF65-F5344CB8AC3E}">
        <p14:creationId xmlns:p14="http://schemas.microsoft.com/office/powerpoint/2010/main" val="231999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#3: Policies &amp; Procedures</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fontScale="85000" lnSpcReduction="20000"/>
          </a:bodyPr>
          <a:lstStyle/>
          <a:p>
            <a:pPr marL="502920" lvl="1" indent="0" algn="ctr">
              <a:buNone/>
            </a:pPr>
            <a:r>
              <a:rPr lang="en-US" sz="2400" b="1" u="sng" dirty="0"/>
              <a:t>Recommendation #3-B </a:t>
            </a:r>
          </a:p>
          <a:p>
            <a:pPr lvl="1"/>
            <a:endParaRPr lang="en-US" sz="2400" b="1" dirty="0"/>
          </a:p>
          <a:p>
            <a:r>
              <a:rPr lang="en-US" b="1" i="1" u="sng" dirty="0"/>
              <a:t>Personnel Complaint Review Procedure  </a:t>
            </a:r>
            <a:endParaRPr lang="en-US" u="sng" dirty="0"/>
          </a:p>
          <a:p>
            <a:r>
              <a:rPr lang="en-US" sz="1800" dirty="0"/>
              <a:t>	</a:t>
            </a:r>
            <a:r>
              <a:rPr lang="en-US" dirty="0"/>
              <a:t>• Incorporate review by personnel outside of the police department.  </a:t>
            </a:r>
            <a:r>
              <a:rPr lang="en-US" b="1" i="1" dirty="0"/>
              <a:t> </a:t>
            </a:r>
            <a:r>
              <a:rPr lang="en-US" dirty="0"/>
              <a:t> </a:t>
            </a:r>
          </a:p>
          <a:p>
            <a:r>
              <a:rPr lang="en-US" b="1" i="1" dirty="0"/>
              <a:t>Timeline: </a:t>
            </a:r>
            <a:r>
              <a:rPr lang="en-US" dirty="0"/>
              <a:t> Immediate</a:t>
            </a:r>
            <a:r>
              <a:rPr lang="en-US" b="1" i="1" dirty="0"/>
              <a:t> </a:t>
            </a:r>
            <a:r>
              <a:rPr lang="en-US" dirty="0"/>
              <a:t> </a:t>
            </a:r>
          </a:p>
          <a:p>
            <a:pPr lvl="0" fontAlgn="base"/>
            <a:r>
              <a:rPr lang="en-US" b="1" i="1" dirty="0"/>
              <a:t>Procedure:  </a:t>
            </a:r>
            <a:r>
              <a:rPr lang="en-US" dirty="0"/>
              <a:t>The Village Administrator will be notified by the Police Chief within three (3) business days of receipt of a complaint about the Department or its officers.</a:t>
            </a:r>
            <a:r>
              <a:rPr lang="en-US" b="1" i="1" dirty="0"/>
              <a:t> </a:t>
            </a:r>
            <a:r>
              <a:rPr lang="en-US" dirty="0"/>
              <a:t> </a:t>
            </a:r>
          </a:p>
          <a:p>
            <a:pPr lvl="0" fontAlgn="base"/>
            <a:r>
              <a:rPr lang="en-US" dirty="0"/>
              <a:t>The Chief will maintain timely communication with the Village Administrator about ongoing investigations and findings.</a:t>
            </a:r>
            <a:r>
              <a:rPr lang="en-US" b="1" i="1" dirty="0"/>
              <a:t> </a:t>
            </a:r>
            <a:r>
              <a:rPr lang="en-US" dirty="0"/>
              <a:t> </a:t>
            </a:r>
          </a:p>
          <a:p>
            <a:pPr lvl="0" fontAlgn="base"/>
            <a:r>
              <a:rPr lang="en-US" dirty="0"/>
              <a:t>Prior to finalizing disciplinary actions, the Chief will brief the Village Administrator on the proposed actions and their justification.</a:t>
            </a:r>
            <a:r>
              <a:rPr lang="en-US" b="1" i="1" dirty="0"/>
              <a:t> </a:t>
            </a:r>
            <a:r>
              <a:rPr lang="en-US" dirty="0"/>
              <a:t> </a:t>
            </a:r>
          </a:p>
          <a:p>
            <a:pPr lvl="0" fontAlgn="base"/>
            <a:r>
              <a:rPr lang="en-US" dirty="0"/>
              <a:t>Every six months, the Chief will meet with the Village board in executive session, providing a summary of all complaints received, the results of investigations, and disciplinary actions.</a:t>
            </a:r>
            <a:r>
              <a:rPr lang="en-US" b="1" i="1" dirty="0"/>
              <a:t> </a:t>
            </a:r>
            <a:r>
              <a:rPr lang="en-US" dirty="0"/>
              <a:t> </a:t>
            </a:r>
          </a:p>
          <a:p>
            <a:pPr lvl="0" fontAlgn="base"/>
            <a:r>
              <a:rPr lang="en-US" b="1" i="1" dirty="0"/>
              <a:t>Ongoing:  </a:t>
            </a:r>
            <a:r>
              <a:rPr lang="en-US" dirty="0"/>
              <a:t>Schedule a standard executive session with the Village board at the second meeting in January and July. Review policies in other jurisdictions for managing police complaints and discipline.</a:t>
            </a:r>
            <a:r>
              <a:rPr lang="en-US" b="1" i="1" dirty="0"/>
              <a:t> </a:t>
            </a:r>
            <a:r>
              <a:rPr lang="en-US" dirty="0"/>
              <a:t> </a:t>
            </a:r>
          </a:p>
          <a:p>
            <a:pPr marL="502920" lvl="1" indent="0">
              <a:buNone/>
            </a:pPr>
            <a:endParaRPr lang="en-US" sz="2000" b="1" dirty="0"/>
          </a:p>
        </p:txBody>
      </p:sp>
    </p:spTree>
    <p:extLst>
      <p:ext uri="{BB962C8B-B14F-4D97-AF65-F5344CB8AC3E}">
        <p14:creationId xmlns:p14="http://schemas.microsoft.com/office/powerpoint/2010/main" val="1711353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#3: Policies &amp; Procedures</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#3-C </a:t>
            </a:r>
          </a:p>
          <a:p>
            <a:r>
              <a:rPr lang="en-US" b="1" u="sng" dirty="0"/>
              <a:t>Use of Force Review Process </a:t>
            </a:r>
            <a:r>
              <a:rPr lang="en-US" u="sng" dirty="0"/>
              <a:t> </a:t>
            </a:r>
          </a:p>
          <a:p>
            <a:pPr lvl="0" fontAlgn="base"/>
            <a:r>
              <a:rPr lang="en-US" dirty="0"/>
              <a:t>Enhance internal review process when use of force is utilized to include 1) Debrief within the department, 2) Debrief to Village administration, and 3) Identification of potential training needs/opportunities.    </a:t>
            </a:r>
          </a:p>
          <a:p>
            <a:pPr lvl="0" fontAlgn="base"/>
            <a:r>
              <a:rPr lang="en-US" b="1" i="1" dirty="0"/>
              <a:t>Timeline: </a:t>
            </a:r>
            <a:r>
              <a:rPr lang="en-US" dirty="0"/>
              <a:t> Immediate  </a:t>
            </a:r>
          </a:p>
          <a:p>
            <a:pPr lvl="0" fontAlgn="base"/>
            <a:r>
              <a:rPr lang="en-US" b="1" i="1" dirty="0"/>
              <a:t>Procedure:</a:t>
            </a:r>
            <a:r>
              <a:rPr lang="en-US" dirty="0"/>
              <a:t>  Amend General Orders to reflect the above.   </a:t>
            </a:r>
          </a:p>
          <a:p>
            <a:pPr lvl="1"/>
            <a:endParaRPr lang="en-US" sz="2400" b="1" dirty="0"/>
          </a:p>
          <a:p>
            <a:pPr marL="502920" lvl="1" indent="0">
              <a:buNone/>
            </a:pPr>
            <a:endParaRPr lang="en-US" sz="2000" b="1" dirty="0"/>
          </a:p>
        </p:txBody>
      </p:sp>
    </p:spTree>
    <p:extLst>
      <p:ext uri="{BB962C8B-B14F-4D97-AF65-F5344CB8AC3E}">
        <p14:creationId xmlns:p14="http://schemas.microsoft.com/office/powerpoint/2010/main" val="923409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#3: Policies &amp; Procedures</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502920" lvl="1" indent="0" algn="ctr">
              <a:buNone/>
            </a:pPr>
            <a:r>
              <a:rPr lang="en-US" sz="2400" b="1" u="sng" dirty="0"/>
              <a:t>Recommendation #3-D</a:t>
            </a:r>
          </a:p>
          <a:p>
            <a:pPr lvl="1"/>
            <a:endParaRPr lang="en-US" sz="2400" b="1" dirty="0"/>
          </a:p>
          <a:p>
            <a:r>
              <a:rPr lang="en-US" b="1" u="sng" dirty="0"/>
              <a:t>Review Future Implementation of Body Cameras. </a:t>
            </a:r>
            <a:r>
              <a:rPr lang="en-US" u="sng" dirty="0"/>
              <a:t> </a:t>
            </a:r>
          </a:p>
          <a:p>
            <a:pPr lvl="0" fontAlgn="base"/>
            <a:r>
              <a:rPr lang="en-US" dirty="0"/>
              <a:t>The Village board, Village administration, police administration, and PBA should review the benefits, issues, policies and costs associated with potential future implementation of body cameras for officers.   </a:t>
            </a:r>
          </a:p>
          <a:p>
            <a:pPr lvl="0" fontAlgn="base"/>
            <a:r>
              <a:rPr lang="en-US" b="1" i="1" dirty="0"/>
              <a:t>Timeline: </a:t>
            </a:r>
            <a:r>
              <a:rPr lang="en-US" dirty="0"/>
              <a:t> Initial review by December 2021, annual review/update thereafter  </a:t>
            </a:r>
          </a:p>
          <a:p>
            <a:pPr lvl="0" fontAlgn="base"/>
            <a:r>
              <a:rPr lang="en-US" b="1" i="1" dirty="0"/>
              <a:t>Procedure:</a:t>
            </a:r>
            <a:r>
              <a:rPr lang="en-US" dirty="0"/>
              <a:t>  Solicit and assess information from the County and other departments in the region who have implemented body camera programs or are considering them.  </a:t>
            </a:r>
          </a:p>
          <a:p>
            <a:r>
              <a:rPr lang="en-US" dirty="0"/>
              <a:t>  </a:t>
            </a:r>
          </a:p>
          <a:p>
            <a:pPr marL="502920" lvl="1" indent="0">
              <a:buNone/>
            </a:pPr>
            <a:endParaRPr lang="en-US" sz="2000" b="1" dirty="0"/>
          </a:p>
        </p:txBody>
      </p:sp>
    </p:spTree>
    <p:extLst>
      <p:ext uri="{BB962C8B-B14F-4D97-AF65-F5344CB8AC3E}">
        <p14:creationId xmlns:p14="http://schemas.microsoft.com/office/powerpoint/2010/main" val="1534424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632F-4C21-4971-B10C-5512AF6DE53D}"/>
              </a:ext>
            </a:extLst>
          </p:cNvPr>
          <p:cNvSpPr>
            <a:spLocks noGrp="1"/>
          </p:cNvSpPr>
          <p:nvPr>
            <p:ph type="title"/>
          </p:nvPr>
        </p:nvSpPr>
        <p:spPr/>
        <p:txBody>
          <a:bodyPr>
            <a:normAutofit/>
          </a:bodyPr>
          <a:lstStyle/>
          <a:p>
            <a:pPr algn="ctr"/>
            <a:r>
              <a:rPr lang="en-US" sz="2800" dirty="0"/>
              <a:t>Recommendation #4</a:t>
            </a:r>
          </a:p>
        </p:txBody>
      </p:sp>
      <p:sp>
        <p:nvSpPr>
          <p:cNvPr id="3" name="Content Placeholder 2">
            <a:extLst>
              <a:ext uri="{FF2B5EF4-FFF2-40B4-BE49-F238E27FC236}">
                <a16:creationId xmlns:a16="http://schemas.microsoft.com/office/drawing/2014/main" id="{1CC24535-B25E-4025-B45E-244CA2A269BE}"/>
              </a:ext>
            </a:extLst>
          </p:cNvPr>
          <p:cNvSpPr>
            <a:spLocks noGrp="1"/>
          </p:cNvSpPr>
          <p:nvPr>
            <p:ph idx="1"/>
          </p:nvPr>
        </p:nvSpPr>
        <p:spPr/>
        <p:txBody>
          <a:bodyPr>
            <a:normAutofit/>
          </a:bodyPr>
          <a:lstStyle/>
          <a:p>
            <a:r>
              <a:rPr lang="en-US" sz="3200" b="1" dirty="0"/>
              <a:t>Enhanced Collection and Analysis of Data</a:t>
            </a:r>
          </a:p>
        </p:txBody>
      </p:sp>
    </p:spTree>
    <p:extLst>
      <p:ext uri="{BB962C8B-B14F-4D97-AF65-F5344CB8AC3E}">
        <p14:creationId xmlns:p14="http://schemas.microsoft.com/office/powerpoint/2010/main" val="750173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Police Reform Goal #4: Enhanced Collection and Analysis of Data</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3869268" y="864108"/>
            <a:ext cx="7315200" cy="5687612"/>
          </a:xfrm>
        </p:spPr>
        <p:txBody>
          <a:bodyPr>
            <a:normAutofit/>
          </a:bodyPr>
          <a:lstStyle/>
          <a:p>
            <a:pPr algn="ctr"/>
            <a:r>
              <a:rPr lang="en-US" sz="2400" b="1" u="sng" dirty="0"/>
              <a:t>Recommendation 4A-D</a:t>
            </a:r>
            <a:r>
              <a:rPr lang="en-US" sz="2400" b="1" dirty="0"/>
              <a:t>  </a:t>
            </a:r>
            <a:endParaRPr lang="en-US" sz="2400" dirty="0"/>
          </a:p>
          <a:p>
            <a:pPr marL="457200" indent="-457200">
              <a:buFont typeface="+mj-lt"/>
              <a:buAutoNum type="alphaUcPeriod"/>
            </a:pPr>
            <a:r>
              <a:rPr lang="en-US" b="1" dirty="0"/>
              <a:t>Comprehensive Collection of Demographic and Police Action</a:t>
            </a:r>
            <a:r>
              <a:rPr lang="en-US" dirty="0"/>
              <a:t> </a:t>
            </a:r>
            <a:r>
              <a:rPr lang="en-US" b="1" dirty="0"/>
              <a:t>Data </a:t>
            </a:r>
            <a:r>
              <a:rPr lang="en-US" b="1" i="1" dirty="0"/>
              <a:t>  </a:t>
            </a:r>
            <a:endParaRPr lang="en-US" i="1" dirty="0"/>
          </a:p>
          <a:p>
            <a:pPr marL="457200" lvl="0" indent="-457200" fontAlgn="base">
              <a:buFont typeface="+mj-lt"/>
              <a:buAutoNum type="alphaUcPeriod"/>
            </a:pPr>
            <a:r>
              <a:rPr lang="en-US" b="1" dirty="0"/>
              <a:t>Acquire and implement new data collection software to capture demographics, police actions, and information to ensure accessibility and usability of data. [Note: The Department is part of a shared-service effort with Westchester County to identify and license a new law enforcement software platform.]</a:t>
            </a:r>
          </a:p>
          <a:p>
            <a:pPr marL="457200" lvl="0" indent="-457200" fontAlgn="base">
              <a:buFont typeface="+mj-lt"/>
              <a:buAutoNum type="alphaUcPeriod"/>
            </a:pPr>
            <a:r>
              <a:rPr lang="en-US" b="1" dirty="0"/>
              <a:t>Comply with NYS mandates for data collection.</a:t>
            </a:r>
            <a:r>
              <a:rPr lang="en-US" b="1" i="1" dirty="0"/>
              <a:t> </a:t>
            </a:r>
            <a:r>
              <a:rPr lang="en-US" dirty="0"/>
              <a:t> </a:t>
            </a:r>
          </a:p>
          <a:p>
            <a:pPr marL="457200" indent="-457200">
              <a:buFont typeface="+mj-lt"/>
              <a:buAutoNum type="alphaUcPeriod"/>
            </a:pPr>
            <a:r>
              <a:rPr lang="en-US" b="1" dirty="0"/>
              <a:t>Provide quarterly updates on police data at public Village Board meetings.</a:t>
            </a:r>
            <a:r>
              <a:rPr lang="en-US" b="1" i="1" dirty="0"/>
              <a:t> </a:t>
            </a:r>
            <a:r>
              <a:rPr lang="en-US" dirty="0"/>
              <a:t> </a:t>
            </a:r>
          </a:p>
          <a:p>
            <a:pPr lvl="0" fontAlgn="base"/>
            <a:r>
              <a:rPr lang="en-US" b="1" i="1" dirty="0"/>
              <a:t>Timeline: </a:t>
            </a:r>
            <a:r>
              <a:rPr lang="en-US" dirty="0"/>
              <a:t> June 1, 2022 (pending shared services timeline)</a:t>
            </a:r>
            <a:r>
              <a:rPr lang="en-US" b="1" i="1" dirty="0"/>
              <a:t> </a:t>
            </a:r>
            <a:r>
              <a:rPr lang="en-US" dirty="0"/>
              <a:t> </a:t>
            </a:r>
          </a:p>
          <a:p>
            <a:pPr lvl="0" fontAlgn="base"/>
            <a:r>
              <a:rPr lang="en-US" b="1" i="1" dirty="0"/>
              <a:t>Procedure:  </a:t>
            </a:r>
            <a:r>
              <a:rPr lang="en-US" dirty="0"/>
              <a:t>Research and migrate police patrol software due to end of service of current platform. </a:t>
            </a:r>
            <a:r>
              <a:rPr lang="en-US" b="1" i="1" dirty="0"/>
              <a:t> </a:t>
            </a:r>
            <a:r>
              <a:rPr lang="en-US" dirty="0"/>
              <a:t> </a:t>
            </a:r>
          </a:p>
          <a:p>
            <a:pPr lvl="1"/>
            <a:endParaRPr lang="en-US" dirty="0"/>
          </a:p>
          <a:p>
            <a:pPr marL="502920" lvl="1" indent="0">
              <a:buNone/>
            </a:pPr>
            <a:endParaRPr lang="en-US" sz="2000" b="1" dirty="0"/>
          </a:p>
        </p:txBody>
      </p:sp>
    </p:spTree>
    <p:extLst>
      <p:ext uri="{BB962C8B-B14F-4D97-AF65-F5344CB8AC3E}">
        <p14:creationId xmlns:p14="http://schemas.microsoft.com/office/powerpoint/2010/main" val="1032681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Community Policing</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5118447" y="497305"/>
            <a:ext cx="6281873" cy="5999748"/>
          </a:xfrm>
        </p:spPr>
        <p:txBody>
          <a:bodyPr>
            <a:normAutofit/>
          </a:bodyPr>
          <a:lstStyle/>
          <a:p>
            <a:pPr marL="0" indent="0">
              <a:buNone/>
            </a:pPr>
            <a:endParaRPr lang="en-US" b="1" dirty="0"/>
          </a:p>
          <a:p>
            <a:pPr lvl="1"/>
            <a:endParaRPr lang="en-US" b="1" dirty="0"/>
          </a:p>
        </p:txBody>
      </p:sp>
      <p:pic>
        <p:nvPicPr>
          <p:cNvPr id="5" name="Picture 4">
            <a:extLst>
              <a:ext uri="{FF2B5EF4-FFF2-40B4-BE49-F238E27FC236}">
                <a16:creationId xmlns:a16="http://schemas.microsoft.com/office/drawing/2014/main" id="{76125CD1-000C-4A31-AEC4-7BB9ED9FB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231" y="497305"/>
            <a:ext cx="7743217" cy="5807413"/>
          </a:xfrm>
          <a:prstGeom prst="rect">
            <a:avLst/>
          </a:prstGeom>
        </p:spPr>
      </p:pic>
    </p:spTree>
    <p:extLst>
      <p:ext uri="{BB962C8B-B14F-4D97-AF65-F5344CB8AC3E}">
        <p14:creationId xmlns:p14="http://schemas.microsoft.com/office/powerpoint/2010/main" val="360028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Community Policing</a:t>
            </a:r>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a:xfrm>
            <a:off x="3897297" y="497305"/>
            <a:ext cx="7503023" cy="5999748"/>
          </a:xfrm>
        </p:spPr>
        <p:txBody>
          <a:bodyPr>
            <a:normAutofit/>
          </a:bodyPr>
          <a:lstStyle/>
          <a:p>
            <a:pPr marL="0" indent="0">
              <a:buNone/>
            </a:pPr>
            <a:endParaRPr lang="en-US" b="1" dirty="0"/>
          </a:p>
          <a:p>
            <a:r>
              <a:rPr lang="en-US" sz="2400" b="1" dirty="0"/>
              <a:t>We have commenced the school walk-through program.</a:t>
            </a:r>
          </a:p>
          <a:p>
            <a:pPr marL="0" indent="0">
              <a:buNone/>
            </a:pPr>
            <a:r>
              <a:rPr lang="en-US" sz="2400" b="1" dirty="0"/>
              <a:t> </a:t>
            </a:r>
          </a:p>
          <a:p>
            <a:r>
              <a:rPr lang="en-US" sz="2400" b="1" dirty="0"/>
              <a:t>The warm weather will continue to provide opportunities for our officers to interact with the public</a:t>
            </a:r>
          </a:p>
          <a:p>
            <a:pPr marL="0" indent="0">
              <a:buNone/>
            </a:pPr>
            <a:endParaRPr lang="en-US" sz="2400" b="1" dirty="0"/>
          </a:p>
          <a:p>
            <a:pPr lvl="1"/>
            <a:r>
              <a:rPr lang="en-US" sz="2200" b="1" dirty="0"/>
              <a:t>Spring sports</a:t>
            </a:r>
          </a:p>
          <a:p>
            <a:pPr lvl="1"/>
            <a:r>
              <a:rPr lang="en-US" sz="2200" b="1" dirty="0"/>
              <a:t>Community events</a:t>
            </a:r>
          </a:p>
          <a:p>
            <a:pPr lvl="1"/>
            <a:r>
              <a:rPr lang="en-US" sz="2200" b="1" dirty="0"/>
              <a:t>Visible presence </a:t>
            </a:r>
            <a:endParaRPr lang="en-US" b="1" dirty="0"/>
          </a:p>
        </p:txBody>
      </p:sp>
    </p:spTree>
    <p:extLst>
      <p:ext uri="{BB962C8B-B14F-4D97-AF65-F5344CB8AC3E}">
        <p14:creationId xmlns:p14="http://schemas.microsoft.com/office/powerpoint/2010/main" val="207072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Calls of Note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457200" lvl="1" indent="0">
              <a:buNone/>
            </a:pPr>
            <a:r>
              <a:rPr lang="en-US" sz="2400" b="1" u="sng" dirty="0"/>
              <a:t>January 2:</a:t>
            </a:r>
            <a:endParaRPr lang="en-US" sz="2400" b="1" dirty="0"/>
          </a:p>
          <a:p>
            <a:pPr marL="457200" lvl="1" indent="0">
              <a:buNone/>
            </a:pPr>
            <a:endParaRPr lang="en-US" sz="2400" b="1" dirty="0"/>
          </a:p>
          <a:p>
            <a:pPr marL="457200" lvl="1" indent="0">
              <a:buNone/>
            </a:pPr>
            <a:r>
              <a:rPr lang="en-US" sz="2000" dirty="0"/>
              <a:t>A four-week investigation led to the arrest of a 22-year old employee of the Raw Cloud House on Marble Avenue. Det. Chiarlitti discovered he had been supplying an underage female with alcohol, marijuana and vape products, while developing an inappropriate relationship with her. </a:t>
            </a:r>
          </a:p>
          <a:p>
            <a:pPr marL="457200" lvl="1" indent="0">
              <a:buNone/>
            </a:pPr>
            <a:endParaRPr lang="en-US" sz="2000" dirty="0"/>
          </a:p>
          <a:p>
            <a:pPr marL="457200" lvl="1" indent="0">
              <a:buNone/>
            </a:pPr>
            <a:r>
              <a:rPr lang="en-US" sz="2000" dirty="0"/>
              <a:t>He was charged with Endangering the Welfare of a Child, as well as Unlawfully Dealing with a Child in the 1</a:t>
            </a:r>
            <a:r>
              <a:rPr lang="en-US" sz="2000" baseline="30000" dirty="0"/>
              <a:t>st</a:t>
            </a:r>
            <a:r>
              <a:rPr lang="en-US" sz="2000" dirty="0"/>
              <a:t> and 2</a:t>
            </a:r>
            <a:r>
              <a:rPr lang="en-US" sz="2000" baseline="30000" dirty="0"/>
              <a:t>nd</a:t>
            </a:r>
            <a:r>
              <a:rPr lang="en-US" sz="2000" dirty="0"/>
              <a:t> degree.</a:t>
            </a:r>
          </a:p>
          <a:p>
            <a:pPr marL="457200" lvl="1" indent="0">
              <a:buNone/>
            </a:pPr>
            <a:endParaRPr lang="en-US" sz="2000" b="1" dirty="0"/>
          </a:p>
        </p:txBody>
      </p:sp>
    </p:spTree>
    <p:extLst>
      <p:ext uri="{BB962C8B-B14F-4D97-AF65-F5344CB8AC3E}">
        <p14:creationId xmlns:p14="http://schemas.microsoft.com/office/powerpoint/2010/main" val="334736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Calls of Note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Autofit/>
          </a:bodyPr>
          <a:lstStyle/>
          <a:p>
            <a:pPr marL="502920" lvl="1" indent="0">
              <a:buNone/>
            </a:pPr>
            <a:r>
              <a:rPr lang="en-US" sz="2400" b="1" u="sng" dirty="0"/>
              <a:t>February 1</a:t>
            </a:r>
            <a:r>
              <a:rPr lang="en-US" sz="2400" b="1" dirty="0"/>
              <a:t>: </a:t>
            </a:r>
          </a:p>
          <a:p>
            <a:pPr lvl="1"/>
            <a:endParaRPr lang="en-US" b="1" dirty="0"/>
          </a:p>
          <a:p>
            <a:r>
              <a:rPr lang="en-US" dirty="0"/>
              <a:t>A Village resident reported to the Police Department that her purse had been stolen from her vehicle while it was parked on Wheeler Avenue in front of the Black Cow. Officers were able to track the suspect via CCTV cameras to the MTA train platform, where he was found to still be in possession of the victims’ purse.</a:t>
            </a:r>
          </a:p>
          <a:p>
            <a:endParaRPr lang="en-US" dirty="0"/>
          </a:p>
          <a:p>
            <a:r>
              <a:rPr lang="en-US" dirty="0"/>
              <a:t>The 58-year old White Plains man was arrested by Officer Velardo and charged with Grand Larceny in the 4</a:t>
            </a:r>
            <a:r>
              <a:rPr lang="en-US" baseline="30000" dirty="0"/>
              <a:t>th</a:t>
            </a:r>
            <a:r>
              <a:rPr lang="en-US" dirty="0"/>
              <a:t> degree and Criminal Possession of Stolen Property in the 4</a:t>
            </a:r>
            <a:r>
              <a:rPr lang="en-US" baseline="30000" dirty="0"/>
              <a:t>th</a:t>
            </a:r>
            <a:r>
              <a:rPr lang="en-US" dirty="0"/>
              <a:t> degree, both felonies.</a:t>
            </a:r>
            <a:endParaRPr lang="en-US" sz="1800" dirty="0"/>
          </a:p>
          <a:p>
            <a:pPr marL="0" indent="0">
              <a:buNone/>
            </a:pPr>
            <a:endParaRPr lang="en-US" sz="1800" dirty="0"/>
          </a:p>
          <a:p>
            <a:pPr lvl="1"/>
            <a:endParaRPr lang="en-US" sz="2000" b="1" dirty="0"/>
          </a:p>
        </p:txBody>
      </p:sp>
    </p:spTree>
    <p:extLst>
      <p:ext uri="{BB962C8B-B14F-4D97-AF65-F5344CB8AC3E}">
        <p14:creationId xmlns:p14="http://schemas.microsoft.com/office/powerpoint/2010/main" val="48120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Calls of Note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Autofit/>
          </a:bodyPr>
          <a:lstStyle/>
          <a:p>
            <a:pPr marL="502920" lvl="1" indent="0">
              <a:buNone/>
            </a:pPr>
            <a:r>
              <a:rPr lang="en-US" sz="2400" b="1" u="sng" dirty="0"/>
              <a:t>February 27: </a:t>
            </a:r>
          </a:p>
          <a:p>
            <a:pPr marL="502920" lvl="1" indent="0">
              <a:buNone/>
            </a:pPr>
            <a:endParaRPr lang="en-US" sz="2400" b="1" u="sng" dirty="0"/>
          </a:p>
          <a:p>
            <a:pPr marL="502920" lvl="1" indent="0">
              <a:buNone/>
            </a:pPr>
            <a:r>
              <a:rPr lang="en-US" sz="2000" dirty="0"/>
              <a:t>After being reported by a passerby, officers were dispatched to Bedford Road for a report of a man stopped in the roadway, apparently asleep at the wheel. PO Charles, with the assistance of PO Burns, arrested the driver, a 28-year old Brooklyn man for DWI.</a:t>
            </a:r>
          </a:p>
          <a:p>
            <a:pPr marL="502920" lvl="1" indent="0">
              <a:buNone/>
            </a:pPr>
            <a:endParaRPr lang="en-US" sz="2000" dirty="0"/>
          </a:p>
          <a:p>
            <a:pPr marL="502920" lvl="1" indent="0">
              <a:buNone/>
            </a:pPr>
            <a:r>
              <a:rPr lang="en-US" sz="2000" dirty="0"/>
              <a:t> after locating him asleep at the wheel of his vehicle, stopped in the middle of Bedford Road.  The Officers had to break a window on the vehicle in order to gain access to the operator who was unconscious. </a:t>
            </a:r>
          </a:p>
          <a:p>
            <a:pPr marL="502920" lvl="1" indent="0">
              <a:buNone/>
            </a:pPr>
            <a:endParaRPr lang="en-US" sz="2400" b="1" u="sng" dirty="0"/>
          </a:p>
        </p:txBody>
      </p:sp>
    </p:spTree>
    <p:extLst>
      <p:ext uri="{BB962C8B-B14F-4D97-AF65-F5344CB8AC3E}">
        <p14:creationId xmlns:p14="http://schemas.microsoft.com/office/powerpoint/2010/main" val="203361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07F3-CF6C-424A-93E6-4793AF814AA8}"/>
              </a:ext>
            </a:extLst>
          </p:cNvPr>
          <p:cNvSpPr>
            <a:spLocks noGrp="1"/>
          </p:cNvSpPr>
          <p:nvPr>
            <p:ph type="title"/>
          </p:nvPr>
        </p:nvSpPr>
        <p:spPr/>
        <p:txBody>
          <a:bodyPr/>
          <a:lstStyle/>
          <a:p>
            <a:r>
              <a:rPr lang="en-US" dirty="0"/>
              <a:t>Calls of Note</a:t>
            </a:r>
            <a:br>
              <a:rPr lang="en-US" dirty="0"/>
            </a:br>
            <a:endParaRPr lang="en-US" dirty="0"/>
          </a:p>
        </p:txBody>
      </p:sp>
      <p:sp>
        <p:nvSpPr>
          <p:cNvPr id="3" name="Content Placeholder 2">
            <a:extLst>
              <a:ext uri="{FF2B5EF4-FFF2-40B4-BE49-F238E27FC236}">
                <a16:creationId xmlns:a16="http://schemas.microsoft.com/office/drawing/2014/main" id="{F0E266FB-37C3-43A1-9947-0AD436F2D5C7}"/>
              </a:ext>
            </a:extLst>
          </p:cNvPr>
          <p:cNvSpPr>
            <a:spLocks noGrp="1"/>
          </p:cNvSpPr>
          <p:nvPr>
            <p:ph idx="1"/>
          </p:nvPr>
        </p:nvSpPr>
        <p:spPr/>
        <p:txBody>
          <a:bodyPr>
            <a:normAutofit/>
          </a:bodyPr>
          <a:lstStyle/>
          <a:p>
            <a:pPr marL="457200" lvl="1" indent="0">
              <a:buNone/>
            </a:pPr>
            <a:r>
              <a:rPr lang="en-US" sz="2400" b="1" u="sng" dirty="0"/>
              <a:t>March 30:</a:t>
            </a:r>
          </a:p>
          <a:p>
            <a:pPr marL="457200" lvl="1" indent="0">
              <a:buNone/>
            </a:pPr>
            <a:r>
              <a:rPr lang="en-US" sz="2400" b="1" u="sng" dirty="0"/>
              <a:t> </a:t>
            </a:r>
          </a:p>
          <a:p>
            <a:pPr marL="457200" lvl="1" indent="0">
              <a:buNone/>
            </a:pPr>
            <a:r>
              <a:rPr lang="en-US" sz="2000" dirty="0"/>
              <a:t>In August of 2021, Det./Sgt Garcia began an investigation after a South Salem resident reported that a check addressed to him was stolen out of his vehicle in Pleasantville and deposited into the account of an individual not known to him.</a:t>
            </a:r>
          </a:p>
          <a:p>
            <a:pPr marL="457200" lvl="1" indent="0">
              <a:buNone/>
            </a:pPr>
            <a:endParaRPr lang="en-US" sz="2000" dirty="0"/>
          </a:p>
          <a:p>
            <a:pPr marL="457200" lvl="1" indent="0">
              <a:buNone/>
            </a:pPr>
            <a:r>
              <a:rPr lang="en-US" sz="2000" dirty="0"/>
              <a:t>After a lengthy investigation, a 26- year old Pleasantville resident was identified and arrested by Det / Sgt. Garcia and charged with Grand Larceny 4</a:t>
            </a:r>
            <a:r>
              <a:rPr lang="en-US" sz="2000" baseline="30000" dirty="0"/>
              <a:t>th</a:t>
            </a:r>
            <a:r>
              <a:rPr lang="en-US" sz="2000" dirty="0"/>
              <a:t> degree and Criminal Possession of Stolen Property 4</a:t>
            </a:r>
            <a:r>
              <a:rPr lang="en-US" sz="2000" baseline="30000" dirty="0"/>
              <a:t>th</a:t>
            </a:r>
            <a:r>
              <a:rPr lang="en-US" sz="2000" dirty="0"/>
              <a:t> degree. </a:t>
            </a:r>
          </a:p>
          <a:p>
            <a:pPr marL="457200" lvl="1" indent="0">
              <a:buNone/>
            </a:pPr>
            <a:endParaRPr lang="en-US" sz="2400" b="1" u="sng" dirty="0"/>
          </a:p>
        </p:txBody>
      </p:sp>
    </p:spTree>
    <p:extLst>
      <p:ext uri="{BB962C8B-B14F-4D97-AF65-F5344CB8AC3E}">
        <p14:creationId xmlns:p14="http://schemas.microsoft.com/office/powerpoint/2010/main" val="414971813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18866</TotalTime>
  <Words>2190</Words>
  <Application>Microsoft Office PowerPoint</Application>
  <PresentationFormat>Widescreen</PresentationFormat>
  <Paragraphs>253</Paragraphs>
  <Slides>38</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Corbel</vt:lpstr>
      <vt:lpstr>Wingdings 2</vt:lpstr>
      <vt:lpstr>Frame</vt:lpstr>
      <vt:lpstr>Police Department Quarterly Update</vt:lpstr>
      <vt:lpstr>Calls for Service</vt:lpstr>
      <vt:lpstr>Community Policing</vt:lpstr>
      <vt:lpstr>Community Policing</vt:lpstr>
      <vt:lpstr>Community Policing</vt:lpstr>
      <vt:lpstr>Calls of Note </vt:lpstr>
      <vt:lpstr>Calls of Note </vt:lpstr>
      <vt:lpstr>Calls of Note </vt:lpstr>
      <vt:lpstr>Calls of Note </vt:lpstr>
      <vt:lpstr>Staffing and Overtime </vt:lpstr>
      <vt:lpstr>Staffing and Overtime </vt:lpstr>
      <vt:lpstr>Staffing and Overtime </vt:lpstr>
      <vt:lpstr>Personnel Complaints </vt:lpstr>
      <vt:lpstr>Personnel and Staffing </vt:lpstr>
      <vt:lpstr>Personnel and Staffing </vt:lpstr>
      <vt:lpstr>Personnel and Staffing </vt:lpstr>
      <vt:lpstr>Training </vt:lpstr>
      <vt:lpstr>Training</vt:lpstr>
      <vt:lpstr>Training</vt:lpstr>
      <vt:lpstr>Training</vt:lpstr>
      <vt:lpstr>Areas of Concern</vt:lpstr>
      <vt:lpstr>Recommendation #1</vt:lpstr>
      <vt:lpstr>Police Reform  Goal #1: Enhanced Training for Police Officers</vt:lpstr>
      <vt:lpstr>Police Reform Goal #1: Enhanced Training for Police Officers </vt:lpstr>
      <vt:lpstr>Police Reform Goal #1: Enhanced Training for Police Officers </vt:lpstr>
      <vt:lpstr>Police Reform Goal #1: Enhanced Training for Police Officers </vt:lpstr>
      <vt:lpstr>Recommendation #2</vt:lpstr>
      <vt:lpstr>Police Reform Goal #2: Communication, Community Outreach, &amp; Engagement</vt:lpstr>
      <vt:lpstr>Police Reform Goal #2: Communication, Community Outreach, &amp; Engagement</vt:lpstr>
      <vt:lpstr>Police Reform Goal #2: Communication, Community Outreach, &amp; Engagement</vt:lpstr>
      <vt:lpstr>Police Reform Goal #2: Communication, Community Outreach, &amp; Engagement</vt:lpstr>
      <vt:lpstr>Recommendation #3</vt:lpstr>
      <vt:lpstr>Police Reform Goal #3: Policies &amp; Procedures</vt:lpstr>
      <vt:lpstr>Police Reform Goal #3: Policies &amp; Procedures</vt:lpstr>
      <vt:lpstr>Police Reform Goal #3: Policies &amp; Procedures</vt:lpstr>
      <vt:lpstr>Police Reform Goal #3: Policies &amp; Procedures</vt:lpstr>
      <vt:lpstr>Recommendation #4</vt:lpstr>
      <vt:lpstr>Police Reform Goal #4: Enhanced Collection and Analysis of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Police Department Quarterly Update</dc:title>
  <dc:creator>Erik Grutzner</dc:creator>
  <cp:lastModifiedBy>Erik Grutzner</cp:lastModifiedBy>
  <cp:revision>70</cp:revision>
  <cp:lastPrinted>2022-02-15T00:46:22Z</cp:lastPrinted>
  <dcterms:created xsi:type="dcterms:W3CDTF">2021-10-25T19:26:45Z</dcterms:created>
  <dcterms:modified xsi:type="dcterms:W3CDTF">2022-04-25T23:14:20Z</dcterms:modified>
</cp:coreProperties>
</file>