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87" r:id="rId4"/>
    <p:sldId id="289" r:id="rId5"/>
    <p:sldId id="290" r:id="rId6"/>
    <p:sldId id="266" r:id="rId7"/>
    <p:sldId id="288" r:id="rId8"/>
    <p:sldId id="270" r:id="rId9"/>
    <p:sldId id="291" r:id="rId10"/>
    <p:sldId id="267" r:id="rId11"/>
    <p:sldId id="263" r:id="rId12"/>
    <p:sldId id="261" r:id="rId13"/>
    <p:sldId id="292" r:id="rId14"/>
    <p:sldId id="268" r:id="rId15"/>
    <p:sldId id="294" r:id="rId16"/>
    <p:sldId id="275" r:id="rId17"/>
    <p:sldId id="295" r:id="rId18"/>
    <p:sldId id="271" r:id="rId19"/>
    <p:sldId id="293" r:id="rId20"/>
    <p:sldId id="279" r:id="rId21"/>
    <p:sldId id="264" r:id="rId22"/>
    <p:sldId id="260" r:id="rId23"/>
    <p:sldId id="282" r:id="rId24"/>
    <p:sldId id="296" r:id="rId25"/>
    <p:sldId id="283" r:id="rId26"/>
    <p:sldId id="297" r:id="rId27"/>
    <p:sldId id="284" r:id="rId28"/>
    <p:sldId id="298" r:id="rId29"/>
    <p:sldId id="299" r:id="rId30"/>
    <p:sldId id="285" r:id="rId31"/>
    <p:sldId id="286" r:id="rId32"/>
    <p:sldId id="300"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20" autoAdjust="0"/>
  </p:normalViewPr>
  <p:slideViewPr>
    <p:cSldViewPr snapToGrid="0">
      <p:cViewPr varScale="1">
        <p:scale>
          <a:sx n="108" d="100"/>
          <a:sy n="108" d="100"/>
        </p:scale>
        <p:origin x="6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OT</a:t>
            </a:r>
            <a:r>
              <a:rPr lang="en-US" baseline="0"/>
              <a:t> by Quarter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'Patrol Overtime'!$B$2</c:f>
              <c:strCache>
                <c:ptCount val="1"/>
                <c:pt idx="0">
                  <c:v>Q1</c:v>
                </c:pt>
              </c:strCache>
            </c:strRef>
          </c:tx>
          <c:spPr>
            <a:solidFill>
              <a:schemeClr val="accent1"/>
            </a:solidFill>
            <a:ln>
              <a:noFill/>
            </a:ln>
            <a:effectLst/>
          </c:spPr>
          <c:invertIfNegative val="0"/>
          <c:cat>
            <c:strRef>
              <c:f>'Patrol Overtime'!$A$3:$A$16</c:f>
              <c:strCache>
                <c:ptCount val="14"/>
                <c:pt idx="1">
                  <c:v>Tour Coverage</c:v>
                </c:pt>
                <c:pt idx="2">
                  <c:v>Sick</c:v>
                </c:pt>
                <c:pt idx="3">
                  <c:v>Special Events</c:v>
                </c:pt>
                <c:pt idx="4">
                  <c:v>Personal Days</c:v>
                </c:pt>
                <c:pt idx="5">
                  <c:v>OTR</c:v>
                </c:pt>
                <c:pt idx="6">
                  <c:v>COVID Coverage</c:v>
                </c:pt>
                <c:pt idx="7">
                  <c:v>Arrests and Cases</c:v>
                </c:pt>
                <c:pt idx="8">
                  <c:v>School Guard</c:v>
                </c:pt>
                <c:pt idx="9">
                  <c:v>Reimbursables</c:v>
                </c:pt>
                <c:pt idx="10">
                  <c:v>GTSC Grants</c:v>
                </c:pt>
                <c:pt idx="11">
                  <c:v>Bereavement</c:v>
                </c:pt>
                <c:pt idx="12">
                  <c:v>Training (Instruction)</c:v>
                </c:pt>
                <c:pt idx="13">
                  <c:v>Field Training</c:v>
                </c:pt>
              </c:strCache>
            </c:strRef>
          </c:cat>
          <c:val>
            <c:numRef>
              <c:f>'Patrol Overtime'!$B$3:$B$16</c:f>
              <c:numCache>
                <c:formatCode>General</c:formatCode>
                <c:ptCount val="14"/>
                <c:pt idx="1">
                  <c:v>196</c:v>
                </c:pt>
                <c:pt idx="2">
                  <c:v>275</c:v>
                </c:pt>
                <c:pt idx="3">
                  <c:v>8</c:v>
                </c:pt>
                <c:pt idx="4">
                  <c:v>72</c:v>
                </c:pt>
                <c:pt idx="5">
                  <c:v>1.5</c:v>
                </c:pt>
                <c:pt idx="6">
                  <c:v>68</c:v>
                </c:pt>
                <c:pt idx="7">
                  <c:v>29</c:v>
                </c:pt>
                <c:pt idx="8">
                  <c:v>51</c:v>
                </c:pt>
                <c:pt idx="9">
                  <c:v>0</c:v>
                </c:pt>
                <c:pt idx="10">
                  <c:v>33</c:v>
                </c:pt>
                <c:pt idx="11">
                  <c:v>40</c:v>
                </c:pt>
                <c:pt idx="12">
                  <c:v>41</c:v>
                </c:pt>
                <c:pt idx="13">
                  <c:v>0</c:v>
                </c:pt>
              </c:numCache>
            </c:numRef>
          </c:val>
          <c:extLst>
            <c:ext xmlns:c16="http://schemas.microsoft.com/office/drawing/2014/chart" uri="{C3380CC4-5D6E-409C-BE32-E72D297353CC}">
              <c16:uniqueId val="{00000000-EB6E-46BE-9051-96CB0A1A0150}"/>
            </c:ext>
          </c:extLst>
        </c:ser>
        <c:ser>
          <c:idx val="1"/>
          <c:order val="1"/>
          <c:tx>
            <c:strRef>
              <c:f>'Patrol Overtime'!$C$2</c:f>
              <c:strCache>
                <c:ptCount val="1"/>
                <c:pt idx="0">
                  <c:v>Q2</c:v>
                </c:pt>
              </c:strCache>
            </c:strRef>
          </c:tx>
          <c:spPr>
            <a:solidFill>
              <a:schemeClr val="accent2"/>
            </a:solidFill>
            <a:ln>
              <a:noFill/>
            </a:ln>
            <a:effectLst/>
          </c:spPr>
          <c:invertIfNegative val="0"/>
          <c:cat>
            <c:strRef>
              <c:f>'Patrol Overtime'!$A$3:$A$16</c:f>
              <c:strCache>
                <c:ptCount val="14"/>
                <c:pt idx="1">
                  <c:v>Tour Coverage</c:v>
                </c:pt>
                <c:pt idx="2">
                  <c:v>Sick</c:v>
                </c:pt>
                <c:pt idx="3">
                  <c:v>Special Events</c:v>
                </c:pt>
                <c:pt idx="4">
                  <c:v>Personal Days</c:v>
                </c:pt>
                <c:pt idx="5">
                  <c:v>OTR</c:v>
                </c:pt>
                <c:pt idx="6">
                  <c:v>COVID Coverage</c:v>
                </c:pt>
                <c:pt idx="7">
                  <c:v>Arrests and Cases</c:v>
                </c:pt>
                <c:pt idx="8">
                  <c:v>School Guard</c:v>
                </c:pt>
                <c:pt idx="9">
                  <c:v>Reimbursables</c:v>
                </c:pt>
                <c:pt idx="10">
                  <c:v>GTSC Grants</c:v>
                </c:pt>
                <c:pt idx="11">
                  <c:v>Bereavement</c:v>
                </c:pt>
                <c:pt idx="12">
                  <c:v>Training (Instruction)</c:v>
                </c:pt>
                <c:pt idx="13">
                  <c:v>Field Training</c:v>
                </c:pt>
              </c:strCache>
            </c:strRef>
          </c:cat>
          <c:val>
            <c:numRef>
              <c:f>'Patrol Overtime'!$C$3:$C$16</c:f>
              <c:numCache>
                <c:formatCode>General</c:formatCode>
                <c:ptCount val="14"/>
                <c:pt idx="1">
                  <c:v>88</c:v>
                </c:pt>
                <c:pt idx="2">
                  <c:v>264</c:v>
                </c:pt>
                <c:pt idx="3">
                  <c:v>117.5</c:v>
                </c:pt>
                <c:pt idx="4">
                  <c:v>80</c:v>
                </c:pt>
                <c:pt idx="5">
                  <c:v>16</c:v>
                </c:pt>
                <c:pt idx="6">
                  <c:v>0</c:v>
                </c:pt>
                <c:pt idx="7">
                  <c:v>12.5</c:v>
                </c:pt>
                <c:pt idx="8">
                  <c:v>57</c:v>
                </c:pt>
                <c:pt idx="9">
                  <c:v>67</c:v>
                </c:pt>
                <c:pt idx="10">
                  <c:v>44</c:v>
                </c:pt>
                <c:pt idx="11">
                  <c:v>40</c:v>
                </c:pt>
                <c:pt idx="12">
                  <c:v>92.5</c:v>
                </c:pt>
                <c:pt idx="13">
                  <c:v>12</c:v>
                </c:pt>
              </c:numCache>
            </c:numRef>
          </c:val>
          <c:extLst>
            <c:ext xmlns:c16="http://schemas.microsoft.com/office/drawing/2014/chart" uri="{C3380CC4-5D6E-409C-BE32-E72D297353CC}">
              <c16:uniqueId val="{00000001-EB6E-46BE-9051-96CB0A1A0150}"/>
            </c:ext>
          </c:extLst>
        </c:ser>
        <c:ser>
          <c:idx val="2"/>
          <c:order val="2"/>
          <c:tx>
            <c:strRef>
              <c:f>'Patrol Overtime'!$D$2</c:f>
              <c:strCache>
                <c:ptCount val="1"/>
                <c:pt idx="0">
                  <c:v>Q3</c:v>
                </c:pt>
              </c:strCache>
            </c:strRef>
          </c:tx>
          <c:spPr>
            <a:solidFill>
              <a:schemeClr val="accent3"/>
            </a:solidFill>
            <a:ln>
              <a:noFill/>
            </a:ln>
            <a:effectLst/>
          </c:spPr>
          <c:invertIfNegative val="0"/>
          <c:cat>
            <c:strRef>
              <c:f>'Patrol Overtime'!$A$3:$A$16</c:f>
              <c:strCache>
                <c:ptCount val="14"/>
                <c:pt idx="1">
                  <c:v>Tour Coverage</c:v>
                </c:pt>
                <c:pt idx="2">
                  <c:v>Sick</c:v>
                </c:pt>
                <c:pt idx="3">
                  <c:v>Special Events</c:v>
                </c:pt>
                <c:pt idx="4">
                  <c:v>Personal Days</c:v>
                </c:pt>
                <c:pt idx="5">
                  <c:v>OTR</c:v>
                </c:pt>
                <c:pt idx="6">
                  <c:v>COVID Coverage</c:v>
                </c:pt>
                <c:pt idx="7">
                  <c:v>Arrests and Cases</c:v>
                </c:pt>
                <c:pt idx="8">
                  <c:v>School Guard</c:v>
                </c:pt>
                <c:pt idx="9">
                  <c:v>Reimbursables</c:v>
                </c:pt>
                <c:pt idx="10">
                  <c:v>GTSC Grants</c:v>
                </c:pt>
                <c:pt idx="11">
                  <c:v>Bereavement</c:v>
                </c:pt>
                <c:pt idx="12">
                  <c:v>Training (Instruction)</c:v>
                </c:pt>
                <c:pt idx="13">
                  <c:v>Field Training</c:v>
                </c:pt>
              </c:strCache>
            </c:strRef>
          </c:cat>
          <c:val>
            <c:numRef>
              <c:f>'Patrol Overtime'!$D$3:$D$16</c:f>
              <c:numCache>
                <c:formatCode>General</c:formatCode>
                <c:ptCount val="14"/>
                <c:pt idx="1">
                  <c:v>76</c:v>
                </c:pt>
                <c:pt idx="2">
                  <c:v>360</c:v>
                </c:pt>
                <c:pt idx="3">
                  <c:v>43</c:v>
                </c:pt>
                <c:pt idx="4">
                  <c:v>96</c:v>
                </c:pt>
                <c:pt idx="5">
                  <c:v>0</c:v>
                </c:pt>
                <c:pt idx="6">
                  <c:v>48</c:v>
                </c:pt>
                <c:pt idx="7">
                  <c:v>25.5</c:v>
                </c:pt>
                <c:pt idx="8">
                  <c:v>18</c:v>
                </c:pt>
                <c:pt idx="9">
                  <c:v>0</c:v>
                </c:pt>
                <c:pt idx="10">
                  <c:v>56</c:v>
                </c:pt>
                <c:pt idx="11">
                  <c:v>32</c:v>
                </c:pt>
                <c:pt idx="12">
                  <c:v>15</c:v>
                </c:pt>
                <c:pt idx="13">
                  <c:v>0</c:v>
                </c:pt>
              </c:numCache>
            </c:numRef>
          </c:val>
          <c:extLst>
            <c:ext xmlns:c16="http://schemas.microsoft.com/office/drawing/2014/chart" uri="{C3380CC4-5D6E-409C-BE32-E72D297353CC}">
              <c16:uniqueId val="{00000002-EB6E-46BE-9051-96CB0A1A0150}"/>
            </c:ext>
          </c:extLst>
        </c:ser>
        <c:ser>
          <c:idx val="3"/>
          <c:order val="3"/>
          <c:tx>
            <c:strRef>
              <c:f>'Patrol Overtime'!$E$2</c:f>
              <c:strCache>
                <c:ptCount val="1"/>
                <c:pt idx="0">
                  <c:v>Q4</c:v>
                </c:pt>
              </c:strCache>
            </c:strRef>
          </c:tx>
          <c:spPr>
            <a:solidFill>
              <a:schemeClr val="accent4"/>
            </a:solidFill>
            <a:ln>
              <a:noFill/>
            </a:ln>
            <a:effectLst/>
          </c:spPr>
          <c:invertIfNegative val="0"/>
          <c:cat>
            <c:strRef>
              <c:f>'Patrol Overtime'!$A$3:$A$16</c:f>
              <c:strCache>
                <c:ptCount val="14"/>
                <c:pt idx="1">
                  <c:v>Tour Coverage</c:v>
                </c:pt>
                <c:pt idx="2">
                  <c:v>Sick</c:v>
                </c:pt>
                <c:pt idx="3">
                  <c:v>Special Events</c:v>
                </c:pt>
                <c:pt idx="4">
                  <c:v>Personal Days</c:v>
                </c:pt>
                <c:pt idx="5">
                  <c:v>OTR</c:v>
                </c:pt>
                <c:pt idx="6">
                  <c:v>COVID Coverage</c:v>
                </c:pt>
                <c:pt idx="7">
                  <c:v>Arrests and Cases</c:v>
                </c:pt>
                <c:pt idx="8">
                  <c:v>School Guard</c:v>
                </c:pt>
                <c:pt idx="9">
                  <c:v>Reimbursables</c:v>
                </c:pt>
                <c:pt idx="10">
                  <c:v>GTSC Grants</c:v>
                </c:pt>
                <c:pt idx="11">
                  <c:v>Bereavement</c:v>
                </c:pt>
                <c:pt idx="12">
                  <c:v>Training (Instruction)</c:v>
                </c:pt>
                <c:pt idx="13">
                  <c:v>Field Training</c:v>
                </c:pt>
              </c:strCache>
            </c:strRef>
          </c:cat>
          <c:val>
            <c:numRef>
              <c:f>'Patrol Overtime'!$E$3:$E$16</c:f>
              <c:numCache>
                <c:formatCode>General</c:formatCode>
                <c:ptCount val="14"/>
                <c:pt idx="1">
                  <c:v>107</c:v>
                </c:pt>
                <c:pt idx="2">
                  <c:v>264</c:v>
                </c:pt>
                <c:pt idx="3">
                  <c:v>183.5</c:v>
                </c:pt>
                <c:pt idx="4">
                  <c:v>112</c:v>
                </c:pt>
                <c:pt idx="5">
                  <c:v>40</c:v>
                </c:pt>
                <c:pt idx="6">
                  <c:v>164.5</c:v>
                </c:pt>
                <c:pt idx="7">
                  <c:v>29.5</c:v>
                </c:pt>
                <c:pt idx="8">
                  <c:v>93.75</c:v>
                </c:pt>
                <c:pt idx="9">
                  <c:v>70</c:v>
                </c:pt>
                <c:pt idx="10">
                  <c:v>70</c:v>
                </c:pt>
                <c:pt idx="11">
                  <c:v>0</c:v>
                </c:pt>
                <c:pt idx="12">
                  <c:v>74.5</c:v>
                </c:pt>
                <c:pt idx="13">
                  <c:v>0</c:v>
                </c:pt>
              </c:numCache>
            </c:numRef>
          </c:val>
          <c:extLst>
            <c:ext xmlns:c16="http://schemas.microsoft.com/office/drawing/2014/chart" uri="{C3380CC4-5D6E-409C-BE32-E72D297353CC}">
              <c16:uniqueId val="{00000003-EB6E-46BE-9051-96CB0A1A0150}"/>
            </c:ext>
          </c:extLst>
        </c:ser>
        <c:dLbls>
          <c:showLegendKey val="0"/>
          <c:showVal val="0"/>
          <c:showCatName val="0"/>
          <c:showSerName val="0"/>
          <c:showPercent val="0"/>
          <c:showBubbleSize val="0"/>
        </c:dLbls>
        <c:gapWidth val="219"/>
        <c:overlap val="-27"/>
        <c:axId val="1663453344"/>
        <c:axId val="1791284592"/>
      </c:barChart>
      <c:catAx>
        <c:axId val="166345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284592"/>
        <c:crosses val="autoZero"/>
        <c:auto val="1"/>
        <c:lblAlgn val="ctr"/>
        <c:lblOffset val="100"/>
        <c:noMultiLvlLbl val="0"/>
      </c:catAx>
      <c:valAx>
        <c:axId val="179128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45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Enforcement</a:t>
            </a:r>
            <a:r>
              <a:rPr lang="en-US" baseline="0"/>
              <a:t> Activity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'Patrol Activity'!$A$3</c:f>
              <c:strCache>
                <c:ptCount val="1"/>
                <c:pt idx="0">
                  <c:v>Traffic Summonses</c:v>
                </c:pt>
              </c:strCache>
            </c:strRef>
          </c:tx>
          <c:spPr>
            <a:solidFill>
              <a:schemeClr val="accent1"/>
            </a:solidFill>
            <a:ln>
              <a:noFill/>
            </a:ln>
            <a:effectLst/>
          </c:spPr>
          <c:invertIfNegative val="0"/>
          <c:cat>
            <c:strRef>
              <c:f>'Patrol Activity'!$B$2:$E$2</c:f>
              <c:strCache>
                <c:ptCount val="4"/>
                <c:pt idx="0">
                  <c:v>Q1</c:v>
                </c:pt>
                <c:pt idx="1">
                  <c:v>Q2</c:v>
                </c:pt>
                <c:pt idx="2">
                  <c:v>Q3</c:v>
                </c:pt>
                <c:pt idx="3">
                  <c:v>Q4</c:v>
                </c:pt>
              </c:strCache>
            </c:strRef>
          </c:cat>
          <c:val>
            <c:numRef>
              <c:f>'Patrol Activity'!$B$3:$E$3</c:f>
              <c:numCache>
                <c:formatCode>General</c:formatCode>
                <c:ptCount val="4"/>
                <c:pt idx="0">
                  <c:v>112</c:v>
                </c:pt>
                <c:pt idx="1">
                  <c:v>194</c:v>
                </c:pt>
                <c:pt idx="2">
                  <c:v>116</c:v>
                </c:pt>
                <c:pt idx="3">
                  <c:v>183</c:v>
                </c:pt>
              </c:numCache>
            </c:numRef>
          </c:val>
          <c:extLst>
            <c:ext xmlns:c16="http://schemas.microsoft.com/office/drawing/2014/chart" uri="{C3380CC4-5D6E-409C-BE32-E72D297353CC}">
              <c16:uniqueId val="{00000000-B1C9-4A5D-840A-2455E3FDD9F3}"/>
            </c:ext>
          </c:extLst>
        </c:ser>
        <c:ser>
          <c:idx val="1"/>
          <c:order val="1"/>
          <c:tx>
            <c:strRef>
              <c:f>'Patrol Activity'!$A$4</c:f>
              <c:strCache>
                <c:ptCount val="1"/>
                <c:pt idx="0">
                  <c:v>Parking Tickets</c:v>
                </c:pt>
              </c:strCache>
            </c:strRef>
          </c:tx>
          <c:spPr>
            <a:solidFill>
              <a:schemeClr val="accent2"/>
            </a:solidFill>
            <a:ln>
              <a:noFill/>
            </a:ln>
            <a:effectLst/>
          </c:spPr>
          <c:invertIfNegative val="0"/>
          <c:cat>
            <c:strRef>
              <c:f>'Patrol Activity'!$B$2:$E$2</c:f>
              <c:strCache>
                <c:ptCount val="4"/>
                <c:pt idx="0">
                  <c:v>Q1</c:v>
                </c:pt>
                <c:pt idx="1">
                  <c:v>Q2</c:v>
                </c:pt>
                <c:pt idx="2">
                  <c:v>Q3</c:v>
                </c:pt>
                <c:pt idx="3">
                  <c:v>Q4</c:v>
                </c:pt>
              </c:strCache>
            </c:strRef>
          </c:cat>
          <c:val>
            <c:numRef>
              <c:f>'Patrol Activity'!$B$4:$E$4</c:f>
              <c:numCache>
                <c:formatCode>General</c:formatCode>
                <c:ptCount val="4"/>
                <c:pt idx="0">
                  <c:v>95</c:v>
                </c:pt>
                <c:pt idx="1">
                  <c:v>21</c:v>
                </c:pt>
                <c:pt idx="2">
                  <c:v>31</c:v>
                </c:pt>
                <c:pt idx="3">
                  <c:v>117</c:v>
                </c:pt>
              </c:numCache>
            </c:numRef>
          </c:val>
          <c:extLst>
            <c:ext xmlns:c16="http://schemas.microsoft.com/office/drawing/2014/chart" uri="{C3380CC4-5D6E-409C-BE32-E72D297353CC}">
              <c16:uniqueId val="{00000001-B1C9-4A5D-840A-2455E3FDD9F3}"/>
            </c:ext>
          </c:extLst>
        </c:ser>
        <c:dLbls>
          <c:showLegendKey val="0"/>
          <c:showVal val="0"/>
          <c:showCatName val="0"/>
          <c:showSerName val="0"/>
          <c:showPercent val="0"/>
          <c:showBubbleSize val="0"/>
        </c:dLbls>
        <c:gapWidth val="219"/>
        <c:overlap val="-27"/>
        <c:axId val="1954276432"/>
        <c:axId val="1936203152"/>
      </c:barChart>
      <c:catAx>
        <c:axId val="195427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6203152"/>
        <c:crosses val="autoZero"/>
        <c:auto val="1"/>
        <c:lblAlgn val="ctr"/>
        <c:lblOffset val="100"/>
        <c:noMultiLvlLbl val="0"/>
      </c:catAx>
      <c:valAx>
        <c:axId val="193620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27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59D05B-6DC4-4293-AF86-9C2577D4A5C2}" type="datetimeFigureOut">
              <a:rPr lang="en-US" smtClean="0"/>
              <a:t>2/14/2022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3A7540-1AF8-4BC1-A22D-ECD5EAF46A75}" type="slidenum">
              <a:rPr lang="en-US" smtClean="0"/>
              <a:t>‹#›</a:t>
            </a:fld>
            <a:endParaRPr lang="en-US"/>
          </a:p>
        </p:txBody>
      </p:sp>
    </p:spTree>
    <p:extLst>
      <p:ext uri="{BB962C8B-B14F-4D97-AF65-F5344CB8AC3E}">
        <p14:creationId xmlns:p14="http://schemas.microsoft.com/office/powerpoint/2010/main" val="374763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a:t>
            </a:fld>
            <a:endParaRPr lang="en-US"/>
          </a:p>
        </p:txBody>
      </p:sp>
    </p:spTree>
    <p:extLst>
      <p:ext uri="{BB962C8B-B14F-4D97-AF65-F5344CB8AC3E}">
        <p14:creationId xmlns:p14="http://schemas.microsoft.com/office/powerpoint/2010/main" val="300742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10</a:t>
            </a:fld>
            <a:endParaRPr lang="en-US"/>
          </a:p>
        </p:txBody>
      </p:sp>
    </p:spTree>
    <p:extLst>
      <p:ext uri="{BB962C8B-B14F-4D97-AF65-F5344CB8AC3E}">
        <p14:creationId xmlns:p14="http://schemas.microsoft.com/office/powerpoint/2010/main" val="114200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11</a:t>
            </a:fld>
            <a:endParaRPr lang="en-US"/>
          </a:p>
        </p:txBody>
      </p:sp>
    </p:spTree>
    <p:extLst>
      <p:ext uri="{BB962C8B-B14F-4D97-AF65-F5344CB8AC3E}">
        <p14:creationId xmlns:p14="http://schemas.microsoft.com/office/powerpoint/2010/main" val="294982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12</a:t>
            </a:fld>
            <a:endParaRPr lang="en-US"/>
          </a:p>
        </p:txBody>
      </p:sp>
    </p:spTree>
    <p:extLst>
      <p:ext uri="{BB962C8B-B14F-4D97-AF65-F5344CB8AC3E}">
        <p14:creationId xmlns:p14="http://schemas.microsoft.com/office/powerpoint/2010/main" val="189103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13</a:t>
            </a:fld>
            <a:endParaRPr lang="en-US"/>
          </a:p>
        </p:txBody>
      </p:sp>
    </p:spTree>
    <p:extLst>
      <p:ext uri="{BB962C8B-B14F-4D97-AF65-F5344CB8AC3E}">
        <p14:creationId xmlns:p14="http://schemas.microsoft.com/office/powerpoint/2010/main" val="23655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14</a:t>
            </a:fld>
            <a:endParaRPr lang="en-US"/>
          </a:p>
        </p:txBody>
      </p:sp>
    </p:spTree>
    <p:extLst>
      <p:ext uri="{BB962C8B-B14F-4D97-AF65-F5344CB8AC3E}">
        <p14:creationId xmlns:p14="http://schemas.microsoft.com/office/powerpoint/2010/main" val="264276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Sick time down; Special Events, COVID, School Guard UP</a:t>
            </a:r>
          </a:p>
          <a:p>
            <a:r>
              <a:rPr lang="en-US" dirty="0"/>
              <a:t>Special Events: Ragamuffin Parade, Halloween, Varsity Football Games, Holiday Sing</a:t>
            </a:r>
          </a:p>
          <a:p>
            <a:r>
              <a:rPr lang="en-US" dirty="0"/>
              <a:t>Reimbursables</a:t>
            </a:r>
          </a:p>
          <a:p>
            <a:r>
              <a:rPr lang="en-US" dirty="0"/>
              <a:t>Training</a:t>
            </a:r>
          </a:p>
        </p:txBody>
      </p:sp>
      <p:sp>
        <p:nvSpPr>
          <p:cNvPr id="4" name="Slide Number Placeholder 3"/>
          <p:cNvSpPr>
            <a:spLocks noGrp="1"/>
          </p:cNvSpPr>
          <p:nvPr>
            <p:ph type="sldNum" sz="quarter" idx="5"/>
          </p:nvPr>
        </p:nvSpPr>
        <p:spPr/>
        <p:txBody>
          <a:bodyPr/>
          <a:lstStyle/>
          <a:p>
            <a:fld id="{713A7540-1AF8-4BC1-A22D-ECD5EAF46A75}" type="slidenum">
              <a:rPr lang="en-US" smtClean="0"/>
              <a:t>15</a:t>
            </a:fld>
            <a:endParaRPr lang="en-US"/>
          </a:p>
        </p:txBody>
      </p:sp>
    </p:spTree>
    <p:extLst>
      <p:ext uri="{BB962C8B-B14F-4D97-AF65-F5344CB8AC3E}">
        <p14:creationId xmlns:p14="http://schemas.microsoft.com/office/powerpoint/2010/main" val="35268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16</a:t>
            </a:fld>
            <a:endParaRPr lang="en-US"/>
          </a:p>
        </p:txBody>
      </p:sp>
    </p:spTree>
    <p:extLst>
      <p:ext uri="{BB962C8B-B14F-4D97-AF65-F5344CB8AC3E}">
        <p14:creationId xmlns:p14="http://schemas.microsoft.com/office/powerpoint/2010/main" val="222899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17</a:t>
            </a:fld>
            <a:endParaRPr lang="en-US"/>
          </a:p>
        </p:txBody>
      </p:sp>
    </p:spTree>
    <p:extLst>
      <p:ext uri="{BB962C8B-B14F-4D97-AF65-F5344CB8AC3E}">
        <p14:creationId xmlns:p14="http://schemas.microsoft.com/office/powerpoint/2010/main" val="317432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18</a:t>
            </a:fld>
            <a:endParaRPr lang="en-US"/>
          </a:p>
        </p:txBody>
      </p:sp>
    </p:spTree>
    <p:extLst>
      <p:ext uri="{BB962C8B-B14F-4D97-AF65-F5344CB8AC3E}">
        <p14:creationId xmlns:p14="http://schemas.microsoft.com/office/powerpoint/2010/main" val="2301643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19</a:t>
            </a:fld>
            <a:endParaRPr lang="en-US"/>
          </a:p>
        </p:txBody>
      </p:sp>
    </p:spTree>
    <p:extLst>
      <p:ext uri="{BB962C8B-B14F-4D97-AF65-F5344CB8AC3E}">
        <p14:creationId xmlns:p14="http://schemas.microsoft.com/office/powerpoint/2010/main" val="206589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a:t>
            </a:fld>
            <a:endParaRPr lang="en-US"/>
          </a:p>
        </p:txBody>
      </p:sp>
    </p:spTree>
    <p:extLst>
      <p:ext uri="{BB962C8B-B14F-4D97-AF65-F5344CB8AC3E}">
        <p14:creationId xmlns:p14="http://schemas.microsoft.com/office/powerpoint/2010/main" val="118680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20</a:t>
            </a:fld>
            <a:endParaRPr lang="en-US"/>
          </a:p>
        </p:txBody>
      </p:sp>
    </p:spTree>
    <p:extLst>
      <p:ext uri="{BB962C8B-B14F-4D97-AF65-F5344CB8AC3E}">
        <p14:creationId xmlns:p14="http://schemas.microsoft.com/office/powerpoint/2010/main" val="155580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21</a:t>
            </a:fld>
            <a:endParaRPr lang="en-US"/>
          </a:p>
        </p:txBody>
      </p:sp>
    </p:spTree>
    <p:extLst>
      <p:ext uri="{BB962C8B-B14F-4D97-AF65-F5344CB8AC3E}">
        <p14:creationId xmlns:p14="http://schemas.microsoft.com/office/powerpoint/2010/main" val="1853319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22</a:t>
            </a:fld>
            <a:endParaRPr lang="en-US"/>
          </a:p>
        </p:txBody>
      </p:sp>
    </p:spTree>
    <p:extLst>
      <p:ext uri="{BB962C8B-B14F-4D97-AF65-F5344CB8AC3E}">
        <p14:creationId xmlns:p14="http://schemas.microsoft.com/office/powerpoint/2010/main" val="2237426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23</a:t>
            </a:fld>
            <a:endParaRPr lang="en-US"/>
          </a:p>
        </p:txBody>
      </p:sp>
    </p:spTree>
    <p:extLst>
      <p:ext uri="{BB962C8B-B14F-4D97-AF65-F5344CB8AC3E}">
        <p14:creationId xmlns:p14="http://schemas.microsoft.com/office/powerpoint/2010/main" val="340637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24</a:t>
            </a:fld>
            <a:endParaRPr lang="en-US"/>
          </a:p>
        </p:txBody>
      </p:sp>
    </p:spTree>
    <p:extLst>
      <p:ext uri="{BB962C8B-B14F-4D97-AF65-F5344CB8AC3E}">
        <p14:creationId xmlns:p14="http://schemas.microsoft.com/office/powerpoint/2010/main" val="159889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25</a:t>
            </a:fld>
            <a:endParaRPr lang="en-US"/>
          </a:p>
        </p:txBody>
      </p:sp>
    </p:spTree>
    <p:extLst>
      <p:ext uri="{BB962C8B-B14F-4D97-AF65-F5344CB8AC3E}">
        <p14:creationId xmlns:p14="http://schemas.microsoft.com/office/powerpoint/2010/main" val="1884214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26</a:t>
            </a:fld>
            <a:endParaRPr lang="en-US"/>
          </a:p>
        </p:txBody>
      </p:sp>
    </p:spTree>
    <p:extLst>
      <p:ext uri="{BB962C8B-B14F-4D97-AF65-F5344CB8AC3E}">
        <p14:creationId xmlns:p14="http://schemas.microsoft.com/office/powerpoint/2010/main" val="1080334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27</a:t>
            </a:fld>
            <a:endParaRPr lang="en-US"/>
          </a:p>
        </p:txBody>
      </p:sp>
    </p:spTree>
    <p:extLst>
      <p:ext uri="{BB962C8B-B14F-4D97-AF65-F5344CB8AC3E}">
        <p14:creationId xmlns:p14="http://schemas.microsoft.com/office/powerpoint/2010/main" val="401964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28</a:t>
            </a:fld>
            <a:endParaRPr lang="en-US"/>
          </a:p>
        </p:txBody>
      </p:sp>
    </p:spTree>
    <p:extLst>
      <p:ext uri="{BB962C8B-B14F-4D97-AF65-F5344CB8AC3E}">
        <p14:creationId xmlns:p14="http://schemas.microsoft.com/office/powerpoint/2010/main" val="1158034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29</a:t>
            </a:fld>
            <a:endParaRPr lang="en-US"/>
          </a:p>
        </p:txBody>
      </p:sp>
    </p:spTree>
    <p:extLst>
      <p:ext uri="{BB962C8B-B14F-4D97-AF65-F5344CB8AC3E}">
        <p14:creationId xmlns:p14="http://schemas.microsoft.com/office/powerpoint/2010/main" val="136425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7</a:t>
            </a:r>
          </a:p>
        </p:txBody>
      </p:sp>
      <p:sp>
        <p:nvSpPr>
          <p:cNvPr id="4" name="Slide Number Placeholder 3"/>
          <p:cNvSpPr>
            <a:spLocks noGrp="1"/>
          </p:cNvSpPr>
          <p:nvPr>
            <p:ph type="sldNum" sz="quarter" idx="5"/>
          </p:nvPr>
        </p:nvSpPr>
        <p:spPr/>
        <p:txBody>
          <a:bodyPr/>
          <a:lstStyle/>
          <a:p>
            <a:fld id="{713A7540-1AF8-4BC1-A22D-ECD5EAF46A75}" type="slidenum">
              <a:rPr lang="en-US" smtClean="0"/>
              <a:t>3</a:t>
            </a:fld>
            <a:endParaRPr lang="en-US"/>
          </a:p>
        </p:txBody>
      </p:sp>
    </p:spTree>
    <p:extLst>
      <p:ext uri="{BB962C8B-B14F-4D97-AF65-F5344CB8AC3E}">
        <p14:creationId xmlns:p14="http://schemas.microsoft.com/office/powerpoint/2010/main" val="422350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30</a:t>
            </a:fld>
            <a:endParaRPr lang="en-US"/>
          </a:p>
        </p:txBody>
      </p:sp>
    </p:spTree>
    <p:extLst>
      <p:ext uri="{BB962C8B-B14F-4D97-AF65-F5344CB8AC3E}">
        <p14:creationId xmlns:p14="http://schemas.microsoft.com/office/powerpoint/2010/main" val="3804631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31</a:t>
            </a:fld>
            <a:endParaRPr lang="en-US"/>
          </a:p>
        </p:txBody>
      </p:sp>
    </p:spTree>
    <p:extLst>
      <p:ext uri="{BB962C8B-B14F-4D97-AF65-F5344CB8AC3E}">
        <p14:creationId xmlns:p14="http://schemas.microsoft.com/office/powerpoint/2010/main" val="156526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32</a:t>
            </a:fld>
            <a:endParaRPr lang="en-US"/>
          </a:p>
        </p:txBody>
      </p:sp>
    </p:spTree>
    <p:extLst>
      <p:ext uri="{BB962C8B-B14F-4D97-AF65-F5344CB8AC3E}">
        <p14:creationId xmlns:p14="http://schemas.microsoft.com/office/powerpoint/2010/main" val="228968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18</a:t>
            </a:r>
          </a:p>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4</a:t>
            </a:fld>
            <a:endParaRPr lang="en-US"/>
          </a:p>
        </p:txBody>
      </p:sp>
    </p:spTree>
    <p:extLst>
      <p:ext uri="{BB962C8B-B14F-4D97-AF65-F5344CB8AC3E}">
        <p14:creationId xmlns:p14="http://schemas.microsoft.com/office/powerpoint/2010/main" val="350915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5</a:t>
            </a:fld>
            <a:endParaRPr lang="en-US"/>
          </a:p>
        </p:txBody>
      </p:sp>
    </p:spTree>
    <p:extLst>
      <p:ext uri="{BB962C8B-B14F-4D97-AF65-F5344CB8AC3E}">
        <p14:creationId xmlns:p14="http://schemas.microsoft.com/office/powerpoint/2010/main" val="196962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6</a:t>
            </a:fld>
            <a:endParaRPr lang="en-US"/>
          </a:p>
        </p:txBody>
      </p:sp>
    </p:spTree>
    <p:extLst>
      <p:ext uri="{BB962C8B-B14F-4D97-AF65-F5344CB8AC3E}">
        <p14:creationId xmlns:p14="http://schemas.microsoft.com/office/powerpoint/2010/main" val="3684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7</a:t>
            </a:fld>
            <a:endParaRPr lang="en-US"/>
          </a:p>
        </p:txBody>
      </p:sp>
    </p:spTree>
    <p:extLst>
      <p:ext uri="{BB962C8B-B14F-4D97-AF65-F5344CB8AC3E}">
        <p14:creationId xmlns:p14="http://schemas.microsoft.com/office/powerpoint/2010/main" val="305081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8</a:t>
            </a:fld>
            <a:endParaRPr lang="en-US"/>
          </a:p>
        </p:txBody>
      </p:sp>
    </p:spTree>
    <p:extLst>
      <p:ext uri="{BB962C8B-B14F-4D97-AF65-F5344CB8AC3E}">
        <p14:creationId xmlns:p14="http://schemas.microsoft.com/office/powerpoint/2010/main" val="128528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A7540-1AF8-4BC1-A22D-ECD5EAF46A75}" type="slidenum">
              <a:rPr lang="en-US" smtClean="0"/>
              <a:t>9</a:t>
            </a:fld>
            <a:endParaRPr lang="en-US"/>
          </a:p>
        </p:txBody>
      </p:sp>
    </p:spTree>
    <p:extLst>
      <p:ext uri="{BB962C8B-B14F-4D97-AF65-F5344CB8AC3E}">
        <p14:creationId xmlns:p14="http://schemas.microsoft.com/office/powerpoint/2010/main" val="200052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CCEC4-FD7F-4541-87E6-52643CFDDDEE}"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209097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CCEC4-FD7F-4541-87E6-52643CFDDDEE}" type="datetimeFigureOut">
              <a:rPr lang="en-US" smtClean="0"/>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110159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CCEC4-FD7F-4541-87E6-52643CFDDDEE}" type="datetimeFigureOut">
              <a:rPr lang="en-US" smtClean="0"/>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373093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CCEC4-FD7F-4541-87E6-52643CFDDDEE}"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67622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CCEC4-FD7F-4541-87E6-52643CFDDDEE}"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329191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5CCEC4-FD7F-4541-87E6-52643CFDDDEE}" type="datetimeFigureOut">
              <a:rPr lang="en-US" smtClean="0"/>
              <a:t>2/5/2022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84523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5CCEC4-FD7F-4541-87E6-52643CFDDDEE}" type="datetimeFigureOut">
              <a:rPr lang="en-US" smtClean="0"/>
              <a:t>2/5/2022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93068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5CCEC4-FD7F-4541-87E6-52643CFDDDEE}" type="datetimeFigureOut">
              <a:rPr lang="en-US" smtClean="0"/>
              <a:t>2/5/2022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1927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5CCEC4-FD7F-4541-87E6-52643CFDDDEE}"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153990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5CCEC4-FD7F-4541-87E6-52643CFDDDEE}" type="datetimeFigureOut">
              <a:rPr lang="en-US" smtClean="0"/>
              <a:t>2/5/2022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370601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5CCEC4-FD7F-4541-87E6-52643CFDDDEE}" type="datetimeFigureOut">
              <a:rPr lang="en-US" smtClean="0"/>
              <a:t>2/5/2022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552A657C-B9BD-47DD-917E-ECF52B643765}" type="slidenum">
              <a:rPr lang="en-US" smtClean="0"/>
              <a:t>‹#›</a:t>
            </a:fld>
            <a:endParaRPr lang="en-US"/>
          </a:p>
        </p:txBody>
      </p:sp>
    </p:spTree>
    <p:extLst>
      <p:ext uri="{BB962C8B-B14F-4D97-AF65-F5344CB8AC3E}">
        <p14:creationId xmlns:p14="http://schemas.microsoft.com/office/powerpoint/2010/main" val="176528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5CCEC4-FD7F-4541-87E6-52643CFDDDEE}" type="datetimeFigureOut">
              <a:rPr lang="en-US" smtClean="0"/>
              <a:t>2/5/2022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52A657C-B9BD-47DD-917E-ECF52B643765}" type="slidenum">
              <a:rPr lang="en-US" smtClean="0"/>
              <a:t>‹#›</a:t>
            </a:fld>
            <a:endParaRPr lang="en-US"/>
          </a:p>
        </p:txBody>
      </p:sp>
    </p:spTree>
    <p:extLst>
      <p:ext uri="{BB962C8B-B14F-4D97-AF65-F5344CB8AC3E}">
        <p14:creationId xmlns:p14="http://schemas.microsoft.com/office/powerpoint/2010/main" val="1836235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6622-843C-4DE7-80AC-D9E78ACC5E1C}"/>
              </a:ext>
            </a:extLst>
          </p:cNvPr>
          <p:cNvSpPr>
            <a:spLocks noGrp="1"/>
          </p:cNvSpPr>
          <p:nvPr>
            <p:ph type="ctrTitle"/>
          </p:nvPr>
        </p:nvSpPr>
        <p:spPr/>
        <p:txBody>
          <a:bodyPr>
            <a:normAutofit/>
          </a:bodyPr>
          <a:lstStyle/>
          <a:p>
            <a:r>
              <a:rPr lang="en-US" dirty="0"/>
              <a:t>Police Department Quarterly Update</a:t>
            </a:r>
          </a:p>
        </p:txBody>
      </p:sp>
      <p:sp>
        <p:nvSpPr>
          <p:cNvPr id="3" name="Subtitle 2">
            <a:extLst>
              <a:ext uri="{FF2B5EF4-FFF2-40B4-BE49-F238E27FC236}">
                <a16:creationId xmlns:a16="http://schemas.microsoft.com/office/drawing/2014/main" id="{ADF0E89F-C482-455B-8D46-D17D55365CE3}"/>
              </a:ext>
            </a:extLst>
          </p:cNvPr>
          <p:cNvSpPr>
            <a:spLocks noGrp="1"/>
          </p:cNvSpPr>
          <p:nvPr>
            <p:ph type="subTitle" idx="1"/>
          </p:nvPr>
        </p:nvSpPr>
        <p:spPr/>
        <p:txBody>
          <a:bodyPr/>
          <a:lstStyle/>
          <a:p>
            <a:r>
              <a:rPr lang="en-US" dirty="0"/>
              <a:t>Pleasantville Board of Trustees Meeting</a:t>
            </a:r>
          </a:p>
          <a:p>
            <a:r>
              <a:rPr lang="en-US" dirty="0"/>
              <a:t>February 14, 2022</a:t>
            </a:r>
          </a:p>
          <a:p>
            <a:endParaRPr lang="en-US" dirty="0"/>
          </a:p>
        </p:txBody>
      </p:sp>
    </p:spTree>
    <p:extLst>
      <p:ext uri="{BB962C8B-B14F-4D97-AF65-F5344CB8AC3E}">
        <p14:creationId xmlns:p14="http://schemas.microsoft.com/office/powerpoint/2010/main" val="370542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Autofit/>
          </a:bodyPr>
          <a:lstStyle/>
          <a:p>
            <a:pPr marL="502920" lvl="1" indent="0">
              <a:buNone/>
            </a:pPr>
            <a:r>
              <a:rPr lang="en-US" sz="2400" b="1" u="sng" dirty="0"/>
              <a:t>October 20: </a:t>
            </a:r>
          </a:p>
          <a:p>
            <a:pPr lvl="1"/>
            <a:endParaRPr lang="en-US" sz="2400" b="1" u="sng" dirty="0"/>
          </a:p>
          <a:p>
            <a:pPr lvl="1"/>
            <a:r>
              <a:rPr lang="en-US" sz="2400" b="1" dirty="0"/>
              <a:t>A 19 year-old man with special needs was in distress, physically acting out and breaking windows in his home. </a:t>
            </a:r>
          </a:p>
          <a:p>
            <a:pPr lvl="1"/>
            <a:endParaRPr lang="en-US" sz="2400" b="1" dirty="0"/>
          </a:p>
          <a:p>
            <a:pPr lvl="1"/>
            <a:r>
              <a:rPr lang="en-US" sz="2400" b="1" dirty="0"/>
              <a:t>Sgt. Woods, PO Charles, Det. Chiarlitti, Lt. Wollman and Det. Sgt. Garcia were able to safely control his movements. Upon the arrival of the paramedic, the young man was administered medication to sedate him, and transported to the hospital without injury or further incident.</a:t>
            </a:r>
          </a:p>
        </p:txBody>
      </p:sp>
    </p:spTree>
    <p:extLst>
      <p:ext uri="{BB962C8B-B14F-4D97-AF65-F5344CB8AC3E}">
        <p14:creationId xmlns:p14="http://schemas.microsoft.com/office/powerpoint/2010/main" val="203361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Autofit/>
          </a:bodyPr>
          <a:lstStyle/>
          <a:p>
            <a:pPr marL="502920" lvl="1" indent="0">
              <a:buNone/>
            </a:pPr>
            <a:r>
              <a:rPr lang="en-US" sz="2400" b="1" u="sng" dirty="0"/>
              <a:t>November 14</a:t>
            </a:r>
            <a:r>
              <a:rPr lang="en-US" sz="2400" b="1" dirty="0"/>
              <a:t>: </a:t>
            </a:r>
          </a:p>
          <a:p>
            <a:pPr lvl="1"/>
            <a:endParaRPr lang="en-US" b="1" dirty="0"/>
          </a:p>
          <a:p>
            <a:pPr lvl="1"/>
            <a:r>
              <a:rPr lang="en-US" sz="2400" b="1" dirty="0"/>
              <a:t>During the investigation of a late-night domestic disturbance, it was discovered that the man involved was in possession of numerous firearms, including:</a:t>
            </a:r>
          </a:p>
          <a:p>
            <a:pPr lvl="2"/>
            <a:r>
              <a:rPr lang="en-US" sz="2400" b="1" dirty="0"/>
              <a:t>a modified AK-47 &amp; three (3) Modified AR-15’s </a:t>
            </a:r>
          </a:p>
          <a:p>
            <a:pPr lvl="2"/>
            <a:r>
              <a:rPr lang="en-US" sz="2400" b="1" dirty="0"/>
              <a:t>eleven (11) high capacity magazines, capable of holding more than ten rounds of ammunition.  </a:t>
            </a:r>
          </a:p>
          <a:p>
            <a:pPr lvl="1"/>
            <a:endParaRPr lang="en-US" sz="2400" b="1" dirty="0"/>
          </a:p>
          <a:p>
            <a:pPr lvl="1"/>
            <a:r>
              <a:rPr lang="en-US" sz="2400" b="1" dirty="0"/>
              <a:t>The suspect was charged with two  (2) D-Felonies for Criminal Possession of a Weapon 3</a:t>
            </a:r>
            <a:r>
              <a:rPr lang="en-US" sz="2400" b="1" baseline="30000" dirty="0"/>
              <a:t>rd</a:t>
            </a:r>
            <a:r>
              <a:rPr lang="en-US" sz="2400" b="1" dirty="0"/>
              <a:t> degree.  </a:t>
            </a:r>
          </a:p>
          <a:p>
            <a:pPr lvl="1"/>
            <a:endParaRPr lang="en-US" sz="2000" b="1" dirty="0"/>
          </a:p>
        </p:txBody>
      </p:sp>
    </p:spTree>
    <p:extLst>
      <p:ext uri="{BB962C8B-B14F-4D97-AF65-F5344CB8AC3E}">
        <p14:creationId xmlns:p14="http://schemas.microsoft.com/office/powerpoint/2010/main" val="48120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marL="457200" lvl="1" indent="0">
              <a:buNone/>
            </a:pPr>
            <a:r>
              <a:rPr lang="en-US" sz="2400" b="1" u="sng" dirty="0"/>
              <a:t>December 1</a:t>
            </a:r>
            <a:r>
              <a:rPr lang="en-US" sz="2400" b="1" dirty="0"/>
              <a:t>:</a:t>
            </a:r>
          </a:p>
          <a:p>
            <a:pPr marL="457200" lvl="1" indent="0">
              <a:buNone/>
            </a:pPr>
            <a:endParaRPr lang="en-US" sz="2400" b="1" dirty="0"/>
          </a:p>
          <a:p>
            <a:pPr marL="457200" lvl="1" indent="0">
              <a:buNone/>
            </a:pPr>
            <a:r>
              <a:rPr lang="en-US" sz="2400" b="1" dirty="0"/>
              <a:t> We received a 911 call from a restaurant on Bedford Road reporting that they had been robbed. An unidentified perpetrator placed an order at the counter. As his transaction was being completed, he shoved the employee and grabbed cash out of the register. He fled the restaurant and left the scene in a vehicle being operated by an accomplice. Although the employee had spent a few minutes taking the perpetrator’s order, he was unable to give a good description because the perpetrator was wearing a hat and a facemask.</a:t>
            </a:r>
          </a:p>
          <a:p>
            <a:pPr marL="457200" lvl="1" indent="0">
              <a:buNone/>
            </a:pPr>
            <a:endParaRPr lang="en-US" b="1" dirty="0"/>
          </a:p>
        </p:txBody>
      </p:sp>
    </p:spTree>
    <p:extLst>
      <p:ext uri="{BB962C8B-B14F-4D97-AF65-F5344CB8AC3E}">
        <p14:creationId xmlns:p14="http://schemas.microsoft.com/office/powerpoint/2010/main" val="15120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marL="457200" lvl="1" indent="0">
              <a:buNone/>
            </a:pPr>
            <a:r>
              <a:rPr lang="en-US" sz="2400" b="1" u="sng" dirty="0"/>
              <a:t>December 1:</a:t>
            </a:r>
          </a:p>
          <a:p>
            <a:pPr marL="457200" lvl="1" indent="0">
              <a:buNone/>
            </a:pPr>
            <a:endParaRPr lang="en-US" sz="2400" b="1" u="sng" dirty="0"/>
          </a:p>
          <a:p>
            <a:pPr marL="457200" lvl="1" indent="0">
              <a:buNone/>
            </a:pPr>
            <a:r>
              <a:rPr lang="en-US" sz="2400" b="1" dirty="0"/>
              <a:t>However, using video evidence and in partnership with the Westchester County Real Time Crime Center and the FBI’s Safe Streets Task Force, we were able to discover the registration of the vehicle and arrest the two people responsible. </a:t>
            </a:r>
          </a:p>
          <a:p>
            <a:pPr marL="457200" lvl="1" indent="0">
              <a:buNone/>
            </a:pPr>
            <a:endParaRPr lang="en-US" sz="2400" b="1" dirty="0"/>
          </a:p>
          <a:p>
            <a:pPr marL="457200" lvl="1" indent="0">
              <a:buNone/>
            </a:pPr>
            <a:r>
              <a:rPr lang="en-US" sz="2400" b="1" dirty="0"/>
              <a:t>The accomplice was charged with Criminal Facilitation in the 4</a:t>
            </a:r>
            <a:r>
              <a:rPr lang="en-US" sz="2400" b="1" baseline="30000" dirty="0"/>
              <a:t>th</a:t>
            </a:r>
            <a:r>
              <a:rPr lang="en-US" sz="2400" b="1" dirty="0"/>
              <a:t> degree. The perpetrator was charged with Robbery in the 2</a:t>
            </a:r>
            <a:r>
              <a:rPr lang="en-US" sz="2400" b="1" baseline="30000" dirty="0"/>
              <a:t>nd</a:t>
            </a:r>
            <a:r>
              <a:rPr lang="en-US" sz="2400" b="1" dirty="0"/>
              <a:t> degree; a class D Felony.  </a:t>
            </a:r>
          </a:p>
          <a:p>
            <a:pPr marL="457200" lvl="1" indent="0">
              <a:buNone/>
            </a:pPr>
            <a:endParaRPr lang="en-US" b="1" dirty="0"/>
          </a:p>
        </p:txBody>
      </p:sp>
    </p:spTree>
    <p:extLst>
      <p:ext uri="{BB962C8B-B14F-4D97-AF65-F5344CB8AC3E}">
        <p14:creationId xmlns:p14="http://schemas.microsoft.com/office/powerpoint/2010/main" val="201048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Staffing and Overtime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Q2 Overtime: 804.5 hours</a:t>
            </a:r>
          </a:p>
          <a:p>
            <a:pPr lvl="1"/>
            <a:endParaRPr lang="en-US" sz="2400" b="1" dirty="0"/>
          </a:p>
          <a:p>
            <a:pPr lvl="1"/>
            <a:r>
              <a:rPr lang="en-US" sz="2400" b="1" dirty="0"/>
              <a:t>Q3 Overtime: 841.75 hours</a:t>
            </a:r>
          </a:p>
          <a:p>
            <a:pPr lvl="1"/>
            <a:endParaRPr lang="en-US" sz="2400" b="1" dirty="0"/>
          </a:p>
          <a:p>
            <a:pPr lvl="1"/>
            <a:r>
              <a:rPr lang="en-US" sz="2400" b="1" dirty="0"/>
              <a:t>Q4 Overtime: 1279 hours</a:t>
            </a:r>
          </a:p>
          <a:p>
            <a:pPr lvl="1"/>
            <a:endParaRPr lang="en-US" sz="2000" b="1" dirty="0"/>
          </a:p>
        </p:txBody>
      </p:sp>
    </p:spTree>
    <p:extLst>
      <p:ext uri="{BB962C8B-B14F-4D97-AF65-F5344CB8AC3E}">
        <p14:creationId xmlns:p14="http://schemas.microsoft.com/office/powerpoint/2010/main" val="246607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Staffing and Overtime</a:t>
            </a:r>
            <a:br>
              <a:rPr lang="en-US" dirty="0"/>
            </a:br>
            <a:endParaRPr lang="en-US" dirty="0"/>
          </a:p>
        </p:txBody>
      </p:sp>
      <p:graphicFrame>
        <p:nvGraphicFramePr>
          <p:cNvPr id="4" name="Content Placeholder 3">
            <a:extLst>
              <a:ext uri="{FF2B5EF4-FFF2-40B4-BE49-F238E27FC236}">
                <a16:creationId xmlns:a16="http://schemas.microsoft.com/office/drawing/2014/main" id="{32262ADF-128C-42C5-B2B7-F4C9657C3BD3}"/>
              </a:ext>
            </a:extLst>
          </p:cNvPr>
          <p:cNvGraphicFramePr>
            <a:graphicFrameLocks noGrp="1"/>
          </p:cNvGraphicFramePr>
          <p:nvPr>
            <p:ph idx="1"/>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253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Enforcement Activity</a:t>
            </a:r>
            <a:br>
              <a:rPr lang="en-US" dirty="0"/>
            </a:br>
            <a:endParaRPr lang="en-US" dirty="0"/>
          </a:p>
        </p:txBody>
      </p:sp>
      <p:graphicFrame>
        <p:nvGraphicFramePr>
          <p:cNvPr id="4" name="Content Placeholder 3">
            <a:extLst>
              <a:ext uri="{FF2B5EF4-FFF2-40B4-BE49-F238E27FC236}">
                <a16:creationId xmlns:a16="http://schemas.microsoft.com/office/drawing/2014/main" id="{E8962BB0-7DD4-4539-BF8E-09804333E13B}"/>
              </a:ext>
            </a:extLst>
          </p:cNvPr>
          <p:cNvGraphicFramePr>
            <a:graphicFrameLocks noGrp="1"/>
          </p:cNvGraphicFramePr>
          <p:nvPr>
            <p:ph idx="1"/>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618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Personnel Complaints</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None</a:t>
            </a:r>
          </a:p>
        </p:txBody>
      </p:sp>
    </p:spTree>
    <p:extLst>
      <p:ext uri="{BB962C8B-B14F-4D97-AF65-F5344CB8AC3E}">
        <p14:creationId xmlns:p14="http://schemas.microsoft.com/office/powerpoint/2010/main" val="23813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Personnel and Staffing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We continue to discuss and prepare for a number of retirements anticipated in the next twelve months.</a:t>
            </a:r>
          </a:p>
          <a:p>
            <a:pPr lvl="1"/>
            <a:endParaRPr lang="en-US" sz="2000" b="1" dirty="0"/>
          </a:p>
        </p:txBody>
      </p:sp>
    </p:spTree>
    <p:extLst>
      <p:ext uri="{BB962C8B-B14F-4D97-AF65-F5344CB8AC3E}">
        <p14:creationId xmlns:p14="http://schemas.microsoft.com/office/powerpoint/2010/main" val="137905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Personnel and Staffing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School Guard hiring and retention continues to be an issue.</a:t>
            </a:r>
          </a:p>
        </p:txBody>
      </p:sp>
    </p:spTree>
    <p:extLst>
      <p:ext uri="{BB962C8B-B14F-4D97-AF65-F5344CB8AC3E}">
        <p14:creationId xmlns:p14="http://schemas.microsoft.com/office/powerpoint/2010/main" val="41029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for Service</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141402"/>
            <a:ext cx="6281873" cy="6466788"/>
          </a:xfrm>
        </p:spPr>
        <p:txBody>
          <a:bodyPr>
            <a:normAutofit/>
          </a:bodyPr>
          <a:lstStyle/>
          <a:p>
            <a:r>
              <a:rPr lang="en-US" sz="2400" b="1" dirty="0"/>
              <a:t>1209 Calls for Service this Quarter (up from 942), including:</a:t>
            </a:r>
          </a:p>
          <a:p>
            <a:pPr marL="0" indent="0">
              <a:buNone/>
            </a:pPr>
            <a:endParaRPr lang="en-US" b="1" dirty="0"/>
          </a:p>
          <a:p>
            <a:pPr lvl="1"/>
            <a:r>
              <a:rPr lang="en-US" sz="2400" b="1" dirty="0"/>
              <a:t>Aided Calls: 112</a:t>
            </a:r>
          </a:p>
          <a:p>
            <a:pPr lvl="1"/>
            <a:r>
              <a:rPr lang="en-US" sz="2400" b="1" dirty="0"/>
              <a:t>Alarm response: 50</a:t>
            </a:r>
          </a:p>
          <a:p>
            <a:pPr lvl="1"/>
            <a:r>
              <a:rPr lang="en-US" sz="2400" b="1" dirty="0"/>
              <a:t>Auto Accident (Prop. Damage): 40</a:t>
            </a:r>
          </a:p>
          <a:p>
            <a:pPr lvl="1"/>
            <a:r>
              <a:rPr lang="en-US" sz="2400" b="1" dirty="0"/>
              <a:t>Auto Accident (Pers. Injury): 3</a:t>
            </a:r>
          </a:p>
          <a:p>
            <a:pPr lvl="1"/>
            <a:r>
              <a:rPr lang="en-US" sz="2400" b="1" dirty="0"/>
              <a:t>Disturbance: 14</a:t>
            </a:r>
          </a:p>
          <a:p>
            <a:pPr lvl="1"/>
            <a:r>
              <a:rPr lang="en-US" sz="2400" b="1" dirty="0"/>
              <a:t>Domestic Dispute:9</a:t>
            </a:r>
          </a:p>
          <a:p>
            <a:pPr lvl="1"/>
            <a:r>
              <a:rPr lang="en-US" sz="2400" b="1" dirty="0"/>
              <a:t>Driving Complaint: 5</a:t>
            </a:r>
          </a:p>
          <a:p>
            <a:pPr lvl="1"/>
            <a:r>
              <a:rPr lang="en-US" sz="2400" b="1" dirty="0"/>
              <a:t>Emotionally Disturbed Person: 2</a:t>
            </a:r>
          </a:p>
          <a:p>
            <a:pPr lvl="1"/>
            <a:r>
              <a:rPr lang="en-US" sz="2400" b="1" dirty="0"/>
              <a:t>Hazardous Conditions: 28</a:t>
            </a:r>
          </a:p>
          <a:p>
            <a:pPr lvl="1"/>
            <a:r>
              <a:rPr lang="en-US" sz="2400" b="1" dirty="0"/>
              <a:t>Location Check: 256</a:t>
            </a:r>
          </a:p>
          <a:p>
            <a:pPr lvl="1"/>
            <a:r>
              <a:rPr lang="en-US" sz="2400" b="1" dirty="0"/>
              <a:t>Suspicious Person: 28</a:t>
            </a:r>
          </a:p>
          <a:p>
            <a:pPr lvl="1"/>
            <a:r>
              <a:rPr lang="en-US" sz="2400" b="1" dirty="0"/>
              <a:t>Suspicious Auto: 7</a:t>
            </a:r>
          </a:p>
          <a:p>
            <a:pPr lvl="1"/>
            <a:r>
              <a:rPr lang="en-US" sz="2400" b="1" dirty="0"/>
              <a:t>Welfare Check: 35</a:t>
            </a:r>
          </a:p>
        </p:txBody>
      </p:sp>
    </p:spTree>
    <p:extLst>
      <p:ext uri="{BB962C8B-B14F-4D97-AF65-F5344CB8AC3E}">
        <p14:creationId xmlns:p14="http://schemas.microsoft.com/office/powerpoint/2010/main" val="16269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Training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Firearms Requalification</a:t>
            </a:r>
          </a:p>
          <a:p>
            <a:pPr lvl="1"/>
            <a:endParaRPr lang="en-US" sz="2400" b="1" dirty="0"/>
          </a:p>
          <a:p>
            <a:pPr lvl="1"/>
            <a:r>
              <a:rPr lang="en-US" sz="2400" b="1" dirty="0"/>
              <a:t>Three of our Sergeants (Woods, Gilmartin and O’Keefe) attended Unified In-service Training for Supervisors, which includes training on Legal Updates, as well as Leadership and Supervision training.</a:t>
            </a:r>
          </a:p>
          <a:p>
            <a:pPr lvl="1"/>
            <a:endParaRPr lang="en-US" sz="2000" b="1" dirty="0"/>
          </a:p>
          <a:p>
            <a:pPr lvl="1"/>
            <a:endParaRPr lang="en-US" sz="2000" b="1" dirty="0"/>
          </a:p>
        </p:txBody>
      </p:sp>
    </p:spTree>
    <p:extLst>
      <p:ext uri="{BB962C8B-B14F-4D97-AF65-F5344CB8AC3E}">
        <p14:creationId xmlns:p14="http://schemas.microsoft.com/office/powerpoint/2010/main" val="26624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Training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PO Holly is now a certified Police Trainer after completing Instructor Development School (IDS)</a:t>
            </a:r>
          </a:p>
          <a:p>
            <a:pPr lvl="1"/>
            <a:endParaRPr lang="en-US" sz="2400" b="1" dirty="0"/>
          </a:p>
          <a:p>
            <a:pPr lvl="1"/>
            <a:r>
              <a:rPr lang="en-US" sz="2400" b="1" dirty="0"/>
              <a:t>Sergeant Byrwa received training as a Community Resource Officer.</a:t>
            </a:r>
          </a:p>
          <a:p>
            <a:pPr lvl="1"/>
            <a:endParaRPr lang="en-US" sz="2400" b="1" dirty="0"/>
          </a:p>
          <a:p>
            <a:pPr lvl="1"/>
            <a:r>
              <a:rPr lang="en-US" sz="2400" b="1" dirty="0"/>
              <a:t>PO Casale attend a two-day officer wellness and peer support training program. </a:t>
            </a:r>
          </a:p>
        </p:txBody>
      </p:sp>
    </p:spTree>
    <p:extLst>
      <p:ext uri="{BB962C8B-B14F-4D97-AF65-F5344CB8AC3E}">
        <p14:creationId xmlns:p14="http://schemas.microsoft.com/office/powerpoint/2010/main" val="3944768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r>
              <a:rPr lang="en-US" sz="2400" b="1" dirty="0"/>
              <a:t>Personnel and Staffing</a:t>
            </a:r>
          </a:p>
          <a:p>
            <a:pPr lvl="1"/>
            <a:endParaRPr lang="en-US" sz="2400" b="1" dirty="0"/>
          </a:p>
          <a:p>
            <a:pPr lvl="1"/>
            <a:r>
              <a:rPr lang="en-US" sz="2400" b="1" dirty="0"/>
              <a:t>Radio Communications: we are currently examining  options regarding our portable and car radios.</a:t>
            </a:r>
          </a:p>
          <a:p>
            <a:pPr marL="502920" lvl="1" indent="0">
              <a:buNone/>
            </a:pPr>
            <a:endParaRPr lang="en-US" sz="2400" b="1" dirty="0"/>
          </a:p>
          <a:p>
            <a:pPr lvl="1"/>
            <a:r>
              <a:rPr lang="en-US" sz="2400" b="1" dirty="0"/>
              <a:t>Updating of the Policies and Procedures.</a:t>
            </a:r>
          </a:p>
          <a:p>
            <a:pPr lvl="1"/>
            <a:endParaRPr lang="en-US" sz="2400" b="1" dirty="0"/>
          </a:p>
          <a:p>
            <a:pPr lvl="1"/>
            <a:endParaRPr lang="en-US" b="1" dirty="0"/>
          </a:p>
        </p:txBody>
      </p:sp>
    </p:spTree>
    <p:extLst>
      <p:ext uri="{BB962C8B-B14F-4D97-AF65-F5344CB8AC3E}">
        <p14:creationId xmlns:p14="http://schemas.microsoft.com/office/powerpoint/2010/main" val="71189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lgn="ctr">
              <a:buNone/>
            </a:pPr>
            <a:r>
              <a:rPr lang="en-US" sz="2400" b="1" u="sng" dirty="0"/>
              <a:t>GOAL #1</a:t>
            </a:r>
          </a:p>
          <a:p>
            <a:pPr lvl="1"/>
            <a:endParaRPr lang="en-US" sz="2400" b="1" dirty="0"/>
          </a:p>
          <a:p>
            <a:r>
              <a:rPr lang="en-US" sz="2400" b="1" dirty="0"/>
              <a:t>Increase presence of officers in Pleasantville Union Free School District buildings and at school events to enhance safety of students and staff through relationship-building and familiarity.</a:t>
            </a:r>
          </a:p>
          <a:p>
            <a:pPr marL="502920" lvl="1" indent="0">
              <a:buNone/>
            </a:pPr>
            <a:endParaRPr lang="en-US" sz="2400" b="1" dirty="0"/>
          </a:p>
          <a:p>
            <a:pPr marL="502920" lvl="1" indent="0">
              <a:buNone/>
            </a:pPr>
            <a:endParaRPr lang="en-US" sz="2000" b="1" dirty="0"/>
          </a:p>
        </p:txBody>
      </p:sp>
    </p:spTree>
    <p:extLst>
      <p:ext uri="{BB962C8B-B14F-4D97-AF65-F5344CB8AC3E}">
        <p14:creationId xmlns:p14="http://schemas.microsoft.com/office/powerpoint/2010/main" val="195613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lgn="ctr">
              <a:buNone/>
            </a:pPr>
            <a:r>
              <a:rPr lang="en-US" sz="2400" b="1" u="sng" dirty="0"/>
              <a:t>GOAL #1</a:t>
            </a:r>
          </a:p>
          <a:p>
            <a:pPr lvl="1"/>
            <a:endParaRPr lang="en-US" sz="2400" b="1" dirty="0"/>
          </a:p>
          <a:p>
            <a:r>
              <a:rPr lang="en-US" sz="2400" b="1" dirty="0"/>
              <a:t>Walkthroughs</a:t>
            </a:r>
          </a:p>
          <a:p>
            <a:endParaRPr lang="en-US" sz="2400" b="1" dirty="0"/>
          </a:p>
          <a:p>
            <a:r>
              <a:rPr lang="en-US" sz="2400" b="1" dirty="0"/>
              <a:t>Drills</a:t>
            </a:r>
          </a:p>
          <a:p>
            <a:pPr lvl="1"/>
            <a:endParaRPr lang="en-US" sz="2000" b="1" dirty="0"/>
          </a:p>
        </p:txBody>
      </p:sp>
    </p:spTree>
    <p:extLst>
      <p:ext uri="{BB962C8B-B14F-4D97-AF65-F5344CB8AC3E}">
        <p14:creationId xmlns:p14="http://schemas.microsoft.com/office/powerpoint/2010/main" val="426978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lgn="ctr">
              <a:buNone/>
            </a:pPr>
            <a:r>
              <a:rPr lang="en-US" sz="2400" b="1" u="sng" dirty="0"/>
              <a:t>GOAL #2</a:t>
            </a:r>
          </a:p>
          <a:p>
            <a:pPr lvl="1"/>
            <a:endParaRPr lang="en-US" sz="2400" b="1" dirty="0"/>
          </a:p>
          <a:p>
            <a:r>
              <a:rPr lang="en-US" sz="2400" b="1" dirty="0"/>
              <a:t>Increase outreach efforts to engage with, and build trust within, segments of our community who may remain cautious interacting with law enforcement.</a:t>
            </a:r>
          </a:p>
          <a:p>
            <a:pPr marL="502920" lvl="1" indent="0">
              <a:buNone/>
            </a:pPr>
            <a:endParaRPr lang="en-US" sz="2000" b="1" dirty="0"/>
          </a:p>
        </p:txBody>
      </p:sp>
    </p:spTree>
    <p:extLst>
      <p:ext uri="{BB962C8B-B14F-4D97-AF65-F5344CB8AC3E}">
        <p14:creationId xmlns:p14="http://schemas.microsoft.com/office/powerpoint/2010/main" val="393961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lgn="ctr">
              <a:buNone/>
            </a:pPr>
            <a:r>
              <a:rPr lang="en-US" sz="2400" b="1" u="sng" dirty="0"/>
              <a:t>GOAL #2 </a:t>
            </a:r>
          </a:p>
          <a:p>
            <a:pPr lvl="1"/>
            <a:endParaRPr lang="en-US" sz="2400" b="1" dirty="0"/>
          </a:p>
          <a:p>
            <a:r>
              <a:rPr lang="en-US" sz="2400" b="1" dirty="0"/>
              <a:t>Spanish speaking community</a:t>
            </a:r>
          </a:p>
          <a:p>
            <a:r>
              <a:rPr lang="en-US" sz="2400" b="1" dirty="0"/>
              <a:t>Community – Police Communication Advisory Committee</a:t>
            </a:r>
          </a:p>
          <a:p>
            <a:r>
              <a:rPr lang="en-US" sz="2400" b="1" dirty="0"/>
              <a:t>CRO integration</a:t>
            </a:r>
          </a:p>
          <a:p>
            <a:r>
              <a:rPr lang="en-US" sz="2400" b="1" dirty="0"/>
              <a:t>Event Hosting </a:t>
            </a:r>
          </a:p>
          <a:p>
            <a:r>
              <a:rPr lang="en-US" sz="2400" b="1" dirty="0"/>
              <a:t>Principled Policing</a:t>
            </a:r>
          </a:p>
          <a:p>
            <a:pPr marL="502920" lvl="1" indent="0">
              <a:buNone/>
            </a:pPr>
            <a:endParaRPr lang="en-US" sz="2000" b="1" dirty="0"/>
          </a:p>
        </p:txBody>
      </p:sp>
    </p:spTree>
    <p:extLst>
      <p:ext uri="{BB962C8B-B14F-4D97-AF65-F5344CB8AC3E}">
        <p14:creationId xmlns:p14="http://schemas.microsoft.com/office/powerpoint/2010/main" val="2319993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0" indent="0" algn="ctr">
              <a:buNone/>
            </a:pPr>
            <a:r>
              <a:rPr lang="en-US" sz="2400" b="1" u="sng" dirty="0"/>
              <a:t>GOAL #3 </a:t>
            </a:r>
          </a:p>
          <a:p>
            <a:pPr marL="0" indent="0" algn="ctr">
              <a:buNone/>
            </a:pPr>
            <a:endParaRPr lang="en-US" sz="2400" b="1" dirty="0"/>
          </a:p>
          <a:p>
            <a:r>
              <a:rPr lang="en-US" sz="2400" b="1" dirty="0"/>
              <a:t>Enhance and improve response to calls for mental health service and / or involving persons with special needs.</a:t>
            </a:r>
          </a:p>
          <a:p>
            <a:pPr lvl="1"/>
            <a:endParaRPr lang="en-US" dirty="0"/>
          </a:p>
          <a:p>
            <a:pPr marL="502920" lvl="1" indent="0">
              <a:buNone/>
            </a:pPr>
            <a:endParaRPr lang="en-US" sz="2000" b="1" dirty="0"/>
          </a:p>
        </p:txBody>
      </p:sp>
    </p:spTree>
    <p:extLst>
      <p:ext uri="{BB962C8B-B14F-4D97-AF65-F5344CB8AC3E}">
        <p14:creationId xmlns:p14="http://schemas.microsoft.com/office/powerpoint/2010/main" val="1032681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0" indent="0" algn="ctr">
              <a:buNone/>
            </a:pPr>
            <a:r>
              <a:rPr lang="en-US" sz="2400" b="1" u="sng" dirty="0"/>
              <a:t>GOAL #3 </a:t>
            </a:r>
          </a:p>
          <a:p>
            <a:pPr marL="0" indent="0" algn="ctr">
              <a:buNone/>
            </a:pPr>
            <a:endParaRPr lang="en-US" sz="2400" b="1" dirty="0"/>
          </a:p>
          <a:p>
            <a:r>
              <a:rPr lang="en-US" sz="2400" b="1" dirty="0"/>
              <a:t>Partnership with the Nicholas Center </a:t>
            </a:r>
          </a:p>
          <a:p>
            <a:endParaRPr lang="en-US" sz="2400" b="1" dirty="0"/>
          </a:p>
          <a:p>
            <a:r>
              <a:rPr lang="en-US" sz="2400" b="1" dirty="0"/>
              <a:t>CIT Training</a:t>
            </a:r>
          </a:p>
          <a:p>
            <a:endParaRPr lang="en-US" sz="2400" b="1" dirty="0"/>
          </a:p>
          <a:p>
            <a:r>
              <a:rPr lang="en-US" sz="2400" b="1" dirty="0"/>
              <a:t>County Crisis Team</a:t>
            </a:r>
          </a:p>
          <a:p>
            <a:pPr marL="502920" lvl="1" indent="0">
              <a:buNone/>
            </a:pPr>
            <a:endParaRPr lang="en-US" dirty="0"/>
          </a:p>
          <a:p>
            <a:pPr marL="502920" lvl="1" indent="0">
              <a:buNone/>
            </a:pPr>
            <a:endParaRPr lang="en-US" sz="2000" b="1" dirty="0"/>
          </a:p>
        </p:txBody>
      </p:sp>
    </p:spTree>
    <p:extLst>
      <p:ext uri="{BB962C8B-B14F-4D97-AF65-F5344CB8AC3E}">
        <p14:creationId xmlns:p14="http://schemas.microsoft.com/office/powerpoint/2010/main" val="240825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0" indent="0" algn="ctr">
              <a:buNone/>
            </a:pPr>
            <a:r>
              <a:rPr lang="en-US" sz="2400" b="1" u="sng" dirty="0"/>
              <a:t>GOAL #4</a:t>
            </a:r>
          </a:p>
          <a:p>
            <a:pPr marL="0" indent="0" algn="ctr">
              <a:buNone/>
            </a:pPr>
            <a:endParaRPr lang="en-US" sz="2400" b="1" dirty="0"/>
          </a:p>
          <a:p>
            <a:r>
              <a:rPr lang="en-US" sz="2400" b="1" dirty="0"/>
              <a:t>Participate in outreach, communication and training to properly respond to incidents regarding bias. Update the public regularly on bias incidents as appropriate.</a:t>
            </a:r>
          </a:p>
          <a:p>
            <a:pPr marL="502920" lvl="1" indent="0">
              <a:buNone/>
            </a:pPr>
            <a:endParaRPr lang="en-US" sz="2000" b="1" dirty="0"/>
          </a:p>
        </p:txBody>
      </p:sp>
    </p:spTree>
    <p:extLst>
      <p:ext uri="{BB962C8B-B14F-4D97-AF65-F5344CB8AC3E}">
        <p14:creationId xmlns:p14="http://schemas.microsoft.com/office/powerpoint/2010/main" val="301634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497305"/>
            <a:ext cx="6281873" cy="5999748"/>
          </a:xfrm>
        </p:spPr>
        <p:txBody>
          <a:bodyPr>
            <a:normAutofit/>
          </a:bodyPr>
          <a:lstStyle/>
          <a:p>
            <a:pPr marL="0" indent="0">
              <a:buNone/>
            </a:pPr>
            <a:endParaRPr lang="en-US" b="1" dirty="0"/>
          </a:p>
          <a:p>
            <a:pPr lvl="1"/>
            <a:endParaRPr lang="en-US" b="1" dirty="0"/>
          </a:p>
        </p:txBody>
      </p:sp>
      <p:pic>
        <p:nvPicPr>
          <p:cNvPr id="5" name="Picture 4">
            <a:extLst>
              <a:ext uri="{FF2B5EF4-FFF2-40B4-BE49-F238E27FC236}">
                <a16:creationId xmlns:a16="http://schemas.microsoft.com/office/drawing/2014/main" id="{76125CD1-000C-4A31-AEC4-7BB9ED9FB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80" y="497305"/>
            <a:ext cx="8704320" cy="5807413"/>
          </a:xfrm>
          <a:prstGeom prst="rect">
            <a:avLst/>
          </a:prstGeom>
        </p:spPr>
      </p:pic>
    </p:spTree>
    <p:extLst>
      <p:ext uri="{BB962C8B-B14F-4D97-AF65-F5344CB8AC3E}">
        <p14:creationId xmlns:p14="http://schemas.microsoft.com/office/powerpoint/2010/main" val="360028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0" indent="0" algn="ctr">
              <a:buNone/>
            </a:pPr>
            <a:r>
              <a:rPr lang="en-US" sz="2400" b="1" u="sng" dirty="0"/>
              <a:t>GOAL #4</a:t>
            </a:r>
          </a:p>
          <a:p>
            <a:pPr marL="0" indent="0" algn="ctr">
              <a:buNone/>
            </a:pPr>
            <a:endParaRPr lang="en-US" sz="2400" b="1" dirty="0"/>
          </a:p>
          <a:p>
            <a:r>
              <a:rPr lang="en-US" sz="2400" b="1" dirty="0"/>
              <a:t>Quarterly reports</a:t>
            </a:r>
          </a:p>
          <a:p>
            <a:endParaRPr lang="en-US" sz="2400" b="1" dirty="0"/>
          </a:p>
          <a:p>
            <a:r>
              <a:rPr lang="en-US" sz="2400" b="1" dirty="0"/>
              <a:t>Training</a:t>
            </a:r>
          </a:p>
          <a:p>
            <a:endParaRPr lang="en-US" sz="2400" b="1" dirty="0"/>
          </a:p>
          <a:p>
            <a:r>
              <a:rPr lang="en-US" sz="2400" b="1" dirty="0"/>
              <a:t>DEI Committee</a:t>
            </a:r>
          </a:p>
          <a:p>
            <a:pPr lvl="1"/>
            <a:endParaRPr lang="en-US" sz="2000" b="1" dirty="0"/>
          </a:p>
        </p:txBody>
      </p:sp>
    </p:spTree>
    <p:extLst>
      <p:ext uri="{BB962C8B-B14F-4D97-AF65-F5344CB8AC3E}">
        <p14:creationId xmlns:p14="http://schemas.microsoft.com/office/powerpoint/2010/main" val="9608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0" indent="0" algn="ctr">
              <a:buNone/>
            </a:pPr>
            <a:r>
              <a:rPr lang="en-US" sz="2400" b="1" u="sng" dirty="0"/>
              <a:t>GOAL #5</a:t>
            </a:r>
          </a:p>
          <a:p>
            <a:pPr marL="0" indent="0" algn="ctr">
              <a:buNone/>
            </a:pPr>
            <a:endParaRPr lang="en-US" sz="2400" b="1" dirty="0"/>
          </a:p>
          <a:p>
            <a:r>
              <a:rPr lang="en-US" sz="2400" b="1" dirty="0"/>
              <a:t>Direct Training of Officers to improve the quality of the service provided to the public and reduce liability.		</a:t>
            </a:r>
          </a:p>
          <a:p>
            <a:pPr marL="0" indent="0">
              <a:buNone/>
            </a:pPr>
            <a:endParaRPr lang="en-US" sz="2000" b="1" dirty="0"/>
          </a:p>
        </p:txBody>
      </p:sp>
    </p:spTree>
    <p:extLst>
      <p:ext uri="{BB962C8B-B14F-4D97-AF65-F5344CB8AC3E}">
        <p14:creationId xmlns:p14="http://schemas.microsoft.com/office/powerpoint/2010/main" val="2849714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Department Goals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0" indent="0" algn="ctr">
              <a:buNone/>
            </a:pPr>
            <a:r>
              <a:rPr lang="en-US" sz="2400" b="1" u="sng" dirty="0"/>
              <a:t>GOAL #5</a:t>
            </a:r>
          </a:p>
          <a:p>
            <a:endParaRPr lang="en-US" sz="2400" b="1" dirty="0"/>
          </a:p>
          <a:p>
            <a:r>
              <a:rPr lang="en-US" sz="2400" b="1" dirty="0"/>
              <a:t>Power DMS	</a:t>
            </a:r>
          </a:p>
          <a:p>
            <a:endParaRPr lang="en-US" sz="2000" b="1" dirty="0"/>
          </a:p>
        </p:txBody>
      </p:sp>
    </p:spTree>
    <p:extLst>
      <p:ext uri="{BB962C8B-B14F-4D97-AF65-F5344CB8AC3E}">
        <p14:creationId xmlns:p14="http://schemas.microsoft.com/office/powerpoint/2010/main" val="306934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497305"/>
            <a:ext cx="6281873" cy="5999748"/>
          </a:xfrm>
        </p:spPr>
        <p:txBody>
          <a:bodyPr>
            <a:normAutofit/>
          </a:bodyPr>
          <a:lstStyle/>
          <a:p>
            <a:pPr marL="0" indent="0">
              <a:buNone/>
            </a:pPr>
            <a:endParaRPr lang="en-US" b="1" dirty="0"/>
          </a:p>
          <a:p>
            <a:pPr lvl="1"/>
            <a:endParaRPr lang="en-US" b="1" dirty="0"/>
          </a:p>
        </p:txBody>
      </p:sp>
      <p:pic>
        <p:nvPicPr>
          <p:cNvPr id="5" name="Picture 4">
            <a:extLst>
              <a:ext uri="{FF2B5EF4-FFF2-40B4-BE49-F238E27FC236}">
                <a16:creationId xmlns:a16="http://schemas.microsoft.com/office/drawing/2014/main" id="{94814BAB-C7AB-49B2-AD34-72469C77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263" y="180473"/>
            <a:ext cx="8662737" cy="6497053"/>
          </a:xfrm>
          <a:prstGeom prst="rect">
            <a:avLst/>
          </a:prstGeom>
        </p:spPr>
      </p:pic>
    </p:spTree>
    <p:extLst>
      <p:ext uri="{BB962C8B-B14F-4D97-AF65-F5344CB8AC3E}">
        <p14:creationId xmlns:p14="http://schemas.microsoft.com/office/powerpoint/2010/main" val="250717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497305"/>
            <a:ext cx="6281873" cy="5999748"/>
          </a:xfrm>
        </p:spPr>
        <p:txBody>
          <a:bodyPr>
            <a:normAutofit/>
          </a:bodyPr>
          <a:lstStyle/>
          <a:p>
            <a:pPr marL="0" indent="0">
              <a:buNone/>
            </a:pPr>
            <a:endParaRPr lang="en-US" b="1" dirty="0"/>
          </a:p>
          <a:p>
            <a:pPr lvl="1"/>
            <a:endParaRPr lang="en-US" b="1" dirty="0"/>
          </a:p>
        </p:txBody>
      </p:sp>
      <p:pic>
        <p:nvPicPr>
          <p:cNvPr id="5" name="Picture 4">
            <a:extLst>
              <a:ext uri="{FF2B5EF4-FFF2-40B4-BE49-F238E27FC236}">
                <a16:creationId xmlns:a16="http://schemas.microsoft.com/office/drawing/2014/main" id="{98F6B3E4-8138-4EEE-ABB9-803743668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168" y="245623"/>
            <a:ext cx="8673831" cy="6505374"/>
          </a:xfrm>
          <a:prstGeom prst="rect">
            <a:avLst/>
          </a:prstGeom>
        </p:spPr>
      </p:pic>
    </p:spTree>
    <p:extLst>
      <p:ext uri="{BB962C8B-B14F-4D97-AF65-F5344CB8AC3E}">
        <p14:creationId xmlns:p14="http://schemas.microsoft.com/office/powerpoint/2010/main" val="2183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497305"/>
            <a:ext cx="6281873" cy="5999748"/>
          </a:xfrm>
        </p:spPr>
        <p:txBody>
          <a:bodyPr>
            <a:normAutofit/>
          </a:bodyPr>
          <a:lstStyle/>
          <a:p>
            <a:pPr marL="0" indent="0">
              <a:buNone/>
            </a:pPr>
            <a:endParaRPr lang="en-US" b="1" dirty="0"/>
          </a:p>
          <a:p>
            <a:pPr lvl="1"/>
            <a:endParaRPr lang="en-US" b="1" dirty="0"/>
          </a:p>
        </p:txBody>
      </p:sp>
      <p:pic>
        <p:nvPicPr>
          <p:cNvPr id="5" name="Picture 4">
            <a:extLst>
              <a:ext uri="{FF2B5EF4-FFF2-40B4-BE49-F238E27FC236}">
                <a16:creationId xmlns:a16="http://schemas.microsoft.com/office/drawing/2014/main" id="{75E9535B-F714-4BBB-BCD7-30426CBAC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774" y="85118"/>
            <a:ext cx="8261903" cy="6500508"/>
          </a:xfrm>
          <a:prstGeom prst="rect">
            <a:avLst/>
          </a:prstGeom>
        </p:spPr>
      </p:pic>
    </p:spTree>
    <p:extLst>
      <p:ext uri="{BB962C8B-B14F-4D97-AF65-F5344CB8AC3E}">
        <p14:creationId xmlns:p14="http://schemas.microsoft.com/office/powerpoint/2010/main" val="232854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497305"/>
            <a:ext cx="6281873" cy="5999748"/>
          </a:xfrm>
        </p:spPr>
        <p:txBody>
          <a:bodyPr>
            <a:normAutofit/>
          </a:bodyPr>
          <a:lstStyle/>
          <a:p>
            <a:pPr marL="0" indent="0">
              <a:buNone/>
            </a:pPr>
            <a:endParaRPr lang="en-US" b="1" dirty="0"/>
          </a:p>
          <a:p>
            <a:r>
              <a:rPr lang="en-US" sz="2400" b="1" dirty="0"/>
              <a:t>We have continue to partner with the schools for safety planning and drills.</a:t>
            </a:r>
          </a:p>
          <a:p>
            <a:pPr marL="0" indent="0">
              <a:buNone/>
            </a:pPr>
            <a:r>
              <a:rPr lang="en-US" sz="2400" b="1" dirty="0"/>
              <a:t> </a:t>
            </a:r>
          </a:p>
          <a:p>
            <a:r>
              <a:rPr lang="en-US" sz="2400" b="1" dirty="0"/>
              <a:t>We will be expanding our presence in the schools.</a:t>
            </a:r>
          </a:p>
          <a:p>
            <a:pPr lvl="1"/>
            <a:endParaRPr lang="en-US" b="1" dirty="0"/>
          </a:p>
        </p:txBody>
      </p:sp>
    </p:spTree>
    <p:extLst>
      <p:ext uri="{BB962C8B-B14F-4D97-AF65-F5344CB8AC3E}">
        <p14:creationId xmlns:p14="http://schemas.microsoft.com/office/powerpoint/2010/main" val="207072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457200" lvl="1" indent="0">
              <a:buNone/>
            </a:pPr>
            <a:r>
              <a:rPr lang="en-US" sz="2400" b="1" u="sng" dirty="0"/>
              <a:t>October 4</a:t>
            </a:r>
            <a:r>
              <a:rPr lang="en-US" sz="2400" b="1" dirty="0"/>
              <a:t>: </a:t>
            </a:r>
          </a:p>
          <a:p>
            <a:pPr marL="457200" lvl="1" indent="0">
              <a:buNone/>
            </a:pPr>
            <a:endParaRPr lang="en-US" sz="2400" b="1" dirty="0"/>
          </a:p>
          <a:p>
            <a:pPr marL="457200" lvl="1" indent="0">
              <a:buNone/>
            </a:pPr>
            <a:r>
              <a:rPr lang="en-US" sz="2400" b="1" dirty="0"/>
              <a:t>This Department received a 911 call reporting a young man sitting on the bridge on Bedford Road that spans the Saw Mill River Parkway. The caller further reported that his legs were currently on the Bedford Road side and that there appeared to be another young person speaking to him, attempting to get him off the bridge, but to no avail.</a:t>
            </a:r>
          </a:p>
          <a:p>
            <a:pPr marL="457200" lvl="1" indent="0">
              <a:buNone/>
            </a:pPr>
            <a:endParaRPr lang="en-US" sz="2000" b="1" dirty="0"/>
          </a:p>
        </p:txBody>
      </p:sp>
    </p:spTree>
    <p:extLst>
      <p:ext uri="{BB962C8B-B14F-4D97-AF65-F5344CB8AC3E}">
        <p14:creationId xmlns:p14="http://schemas.microsoft.com/office/powerpoint/2010/main" val="334736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457200" lvl="1" indent="0">
              <a:buNone/>
            </a:pPr>
            <a:r>
              <a:rPr lang="en-US" sz="2400" b="1" u="sng" dirty="0"/>
              <a:t>October 4: </a:t>
            </a:r>
          </a:p>
          <a:p>
            <a:pPr marL="457200" lvl="1" indent="0">
              <a:buNone/>
            </a:pPr>
            <a:endParaRPr lang="en-US" sz="2400" b="1" dirty="0"/>
          </a:p>
          <a:p>
            <a:pPr marL="457200" lvl="1" indent="0">
              <a:buNone/>
            </a:pPr>
            <a:r>
              <a:rPr lang="en-US" sz="2400" b="1" dirty="0"/>
              <a:t>Officer Peter Burns responded and found the parties as reported. As Officer Burns approached, the young man began to swing his legs over to the Parkway side. Officer Burns grabbed the young man and pulled him out of harm’s way.</a:t>
            </a:r>
          </a:p>
          <a:p>
            <a:pPr marL="457200" lvl="1" indent="0">
              <a:buNone/>
            </a:pPr>
            <a:endParaRPr lang="en-US" sz="2400" b="1" dirty="0"/>
          </a:p>
          <a:p>
            <a:pPr marL="457200" lvl="1" indent="0">
              <a:buNone/>
            </a:pPr>
            <a:r>
              <a:rPr lang="en-US" sz="2400" b="1" dirty="0"/>
              <a:t>The young man’s mother was contacted and he was transported to the hospital.</a:t>
            </a:r>
          </a:p>
        </p:txBody>
      </p:sp>
    </p:spTree>
    <p:extLst>
      <p:ext uri="{BB962C8B-B14F-4D97-AF65-F5344CB8AC3E}">
        <p14:creationId xmlns:p14="http://schemas.microsoft.com/office/powerpoint/2010/main" val="414971813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13966</TotalTime>
  <Words>1051</Words>
  <Application>Microsoft Office PowerPoint</Application>
  <PresentationFormat>Widescreen</PresentationFormat>
  <Paragraphs>186</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Corbel</vt:lpstr>
      <vt:lpstr>Wingdings 2</vt:lpstr>
      <vt:lpstr>Frame</vt:lpstr>
      <vt:lpstr>Police Department Quarterly Update</vt:lpstr>
      <vt:lpstr>Calls for Service</vt:lpstr>
      <vt:lpstr>Community Policing</vt:lpstr>
      <vt:lpstr>Community Policing</vt:lpstr>
      <vt:lpstr>Community Policing</vt:lpstr>
      <vt:lpstr>Community Policing</vt:lpstr>
      <vt:lpstr>Community Policing</vt:lpstr>
      <vt:lpstr>Calls of Note </vt:lpstr>
      <vt:lpstr>Calls of Note </vt:lpstr>
      <vt:lpstr>Calls of Note </vt:lpstr>
      <vt:lpstr>Calls of Note </vt:lpstr>
      <vt:lpstr>Calls of Note </vt:lpstr>
      <vt:lpstr>Calls of Note </vt:lpstr>
      <vt:lpstr>Staffing and Overtime </vt:lpstr>
      <vt:lpstr>Staffing and Overtime </vt:lpstr>
      <vt:lpstr>Enforcement Activity </vt:lpstr>
      <vt:lpstr>Personnel Complaints </vt:lpstr>
      <vt:lpstr>Personnel and Staffing </vt:lpstr>
      <vt:lpstr>Personnel and Staffing </vt:lpstr>
      <vt:lpstr>Training </vt:lpstr>
      <vt:lpstr>Training</vt:lpstr>
      <vt:lpstr>Areas of Concern</vt:lpstr>
      <vt:lpstr>Department Goals</vt:lpstr>
      <vt:lpstr>Department Goals</vt:lpstr>
      <vt:lpstr>Department Goals</vt:lpstr>
      <vt:lpstr>Department Goals</vt:lpstr>
      <vt:lpstr>Department Goals</vt:lpstr>
      <vt:lpstr>Department Goals</vt:lpstr>
      <vt:lpstr>Department Goals</vt:lpstr>
      <vt:lpstr>Department Goals</vt:lpstr>
      <vt:lpstr>Department Goals</vt:lpstr>
      <vt:lpstr>Department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Department Quarterly Update</dc:title>
  <dc:creator>Erik Grutzner</dc:creator>
  <cp:lastModifiedBy>Erik Grutzner</cp:lastModifiedBy>
  <cp:revision>49</cp:revision>
  <cp:lastPrinted>2022-02-15T00:46:22Z</cp:lastPrinted>
  <dcterms:created xsi:type="dcterms:W3CDTF">2021-10-25T19:26:45Z</dcterms:created>
  <dcterms:modified xsi:type="dcterms:W3CDTF">2022-02-15T02:58:26Z</dcterms:modified>
</cp:coreProperties>
</file>