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444" r:id="rId4"/>
    <p:sldId id="395" r:id="rId5"/>
    <p:sldId id="446" r:id="rId6"/>
    <p:sldId id="447" r:id="rId7"/>
    <p:sldId id="448" r:id="rId8"/>
    <p:sldId id="417" r:id="rId9"/>
    <p:sldId id="270" r:id="rId10"/>
    <p:sldId id="268" r:id="rId11"/>
    <p:sldId id="445" r:id="rId12"/>
    <p:sldId id="342" r:id="rId13"/>
    <p:sldId id="394" r:id="rId14"/>
    <p:sldId id="434" r:id="rId15"/>
    <p:sldId id="433" r:id="rId16"/>
    <p:sldId id="422" r:id="rId17"/>
    <p:sldId id="386" r:id="rId18"/>
    <p:sldId id="443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247" autoAdjust="0"/>
  </p:normalViewPr>
  <p:slideViewPr>
    <p:cSldViewPr snapToGrid="0">
      <p:cViewPr varScale="1">
        <p:scale>
          <a:sx n="110" d="100"/>
          <a:sy n="110" d="100"/>
        </p:scale>
        <p:origin x="6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'Patrol Activity'!$A$3</c:f>
              <c:strCache>
                <c:ptCount val="1"/>
                <c:pt idx="0">
                  <c:v>Traffic Summonses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Activity'!$B$1:$Q$2</c15:sqref>
                  </c15:fullRef>
                </c:ext>
              </c:extLst>
              <c:f>'Patrol Activity'!$J$1:$Q$2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Activity'!$B$3:$Q$3</c15:sqref>
                  </c15:fullRef>
                </c:ext>
              </c:extLst>
              <c:f>'Patrol Activity'!$J$3:$N$3</c:f>
              <c:numCache>
                <c:formatCode>General</c:formatCode>
                <c:ptCount val="5"/>
                <c:pt idx="0">
                  <c:v>44</c:v>
                </c:pt>
                <c:pt idx="1">
                  <c:v>70</c:v>
                </c:pt>
                <c:pt idx="2">
                  <c:v>44</c:v>
                </c:pt>
                <c:pt idx="3">
                  <c:v>35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C-4A59-A7B5-171904E660F9}"/>
            </c:ext>
          </c:extLst>
        </c:ser>
        <c:ser>
          <c:idx val="1"/>
          <c:order val="1"/>
          <c:tx>
            <c:strRef>
              <c:f>'Patrol Activity'!$A$4</c:f>
              <c:strCache>
                <c:ptCount val="1"/>
                <c:pt idx="0">
                  <c:v>Parking Tickets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Activity'!$B$1:$Q$2</c15:sqref>
                  </c15:fullRef>
                </c:ext>
              </c:extLst>
              <c:f>'Patrol Activity'!$J$1:$Q$2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Activity'!$B$4:$Q$4</c15:sqref>
                  </c15:fullRef>
                </c:ext>
              </c:extLst>
              <c:f>'Patrol Activity'!$J$4:$N$4</c:f>
              <c:numCache>
                <c:formatCode>General</c:formatCode>
                <c:ptCount val="5"/>
                <c:pt idx="0">
                  <c:v>72</c:v>
                </c:pt>
                <c:pt idx="1">
                  <c:v>62</c:v>
                </c:pt>
                <c:pt idx="2">
                  <c:v>28</c:v>
                </c:pt>
                <c:pt idx="3">
                  <c:v>65</c:v>
                </c:pt>
                <c:pt idx="4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C-4A59-A7B5-171904E660F9}"/>
            </c:ext>
          </c:extLst>
        </c:ser>
        <c:ser>
          <c:idx val="2"/>
          <c:order val="2"/>
          <c:tx>
            <c:strRef>
              <c:f>'Patrol Activity'!$A$5</c:f>
              <c:strCache>
                <c:ptCount val="1"/>
                <c:pt idx="0">
                  <c:v>Patrol Arrests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Activity'!$B$1:$Q$2</c15:sqref>
                  </c15:fullRef>
                </c:ext>
              </c:extLst>
              <c:f>'Patrol Activity'!$J$1:$Q$2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Activity'!$B$5:$Q$5</c15:sqref>
                  </c15:fullRef>
                </c:ext>
              </c:extLst>
              <c:f>'Patrol Activity'!$J$5:$N$5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1C-4A59-A7B5-171904E66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589632"/>
        <c:axId val="28007324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'Patrol Activity'!$A$6</c15:sqref>
                        </c15:formulaRef>
                      </c:ext>
                    </c:extLst>
                    <c:strCache>
                      <c:ptCount val="1"/>
                      <c:pt idx="0">
                        <c:v>Blotters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ullRef>
                          <c15:sqref>'Patrol Activity'!$B$1:$Q$2</c15:sqref>
                        </c15:fullRef>
                        <c15:formulaRef>
                          <c15:sqref>'Patrol Activity'!$J$1:$Q$2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ullRef>
                          <c15:sqref>'Patrol Activity'!$B$6:$Q$6</c15:sqref>
                        </c15:fullRef>
                        <c15:formulaRef>
                          <c15:sqref>'Patrol Activity'!$J$6:$N$6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819</c:v>
                      </c:pt>
                      <c:pt idx="1">
                        <c:v>900</c:v>
                      </c:pt>
                      <c:pt idx="2">
                        <c:v>802</c:v>
                      </c:pt>
                      <c:pt idx="3">
                        <c:v>769</c:v>
                      </c:pt>
                      <c:pt idx="4">
                        <c:v>706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D1C-4A59-A7B5-171904E660F9}"/>
                  </c:ext>
                </c:extLst>
              </c15:ser>
            </c15:filteredBarSeries>
          </c:ext>
        </c:extLst>
      </c:barChart>
      <c:catAx>
        <c:axId val="27958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073248"/>
        <c:crosses val="autoZero"/>
        <c:auto val="1"/>
        <c:lblAlgn val="ctr"/>
        <c:lblOffset val="100"/>
        <c:noMultiLvlLbl val="0"/>
      </c:catAx>
      <c:valAx>
        <c:axId val="28007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58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6"/>
          <c:order val="6"/>
          <c:tx>
            <c:strRef>
              <c:f>'Patrol Overtime'!$A$9</c:f>
              <c:strCache>
                <c:ptCount val="1"/>
                <c:pt idx="0">
                  <c:v>Total Tour Coverage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Overtime'!$B$1:$Q$2</c15:sqref>
                  </c15:fullRef>
                </c:ext>
              </c:extLst>
              <c:f>'Patrol Overtime'!$J$1:$Q$2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Overtime'!$B$9:$Q$9</c15:sqref>
                  </c15:fullRef>
                </c:ext>
              </c:extLst>
              <c:f>'Patrol Overtime'!$J$9:$N$9</c:f>
              <c:numCache>
                <c:formatCode>General</c:formatCode>
                <c:ptCount val="5"/>
                <c:pt idx="0">
                  <c:v>1022.25</c:v>
                </c:pt>
                <c:pt idx="1">
                  <c:v>745.5</c:v>
                </c:pt>
                <c:pt idx="2">
                  <c:v>800</c:v>
                </c:pt>
                <c:pt idx="3">
                  <c:v>1281.5</c:v>
                </c:pt>
                <c:pt idx="4">
                  <c:v>933.5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4-4AE5-8653-C382AE9EBD05}"/>
            </c:ext>
          </c:extLst>
        </c:ser>
        <c:ser>
          <c:idx val="8"/>
          <c:order val="8"/>
          <c:tx>
            <c:strRef>
              <c:f>'Patrol Overtime'!$A$11</c:f>
              <c:strCache>
                <c:ptCount val="1"/>
                <c:pt idx="0">
                  <c:v>Special Events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Overtime'!$B$1:$Q$2</c15:sqref>
                  </c15:fullRef>
                </c:ext>
              </c:extLst>
              <c:f>'Patrol Overtime'!$J$1:$Q$2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Overtime'!$B$11:$Q$11</c15:sqref>
                  </c15:fullRef>
                </c:ext>
              </c:extLst>
              <c:f>'Patrol Overtime'!$J$11:$N$11</c:f>
              <c:numCache>
                <c:formatCode>General</c:formatCode>
                <c:ptCount val="5"/>
                <c:pt idx="0">
                  <c:v>38</c:v>
                </c:pt>
                <c:pt idx="1">
                  <c:v>186</c:v>
                </c:pt>
                <c:pt idx="2">
                  <c:v>185.5</c:v>
                </c:pt>
                <c:pt idx="3">
                  <c:v>129.5</c:v>
                </c:pt>
                <c:pt idx="4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4-4AE5-8653-C382AE9EBD05}"/>
            </c:ext>
          </c:extLst>
        </c:ser>
        <c:ser>
          <c:idx val="10"/>
          <c:order val="10"/>
          <c:tx>
            <c:strRef>
              <c:f>'Patrol Overtime'!$A$13</c:f>
              <c:strCache>
                <c:ptCount val="1"/>
                <c:pt idx="0">
                  <c:v>Arrests and Cases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Overtime'!$B$1:$Q$2</c15:sqref>
                  </c15:fullRef>
                </c:ext>
              </c:extLst>
              <c:f>'Patrol Overtime'!$J$1:$Q$2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Overtime'!$B$13:$Q$13</c15:sqref>
                  </c15:fullRef>
                </c:ext>
              </c:extLst>
              <c:f>'Patrol Overtime'!$J$13:$N$13</c:f>
              <c:numCache>
                <c:formatCode>General</c:formatCode>
                <c:ptCount val="5"/>
                <c:pt idx="0">
                  <c:v>21.5</c:v>
                </c:pt>
                <c:pt idx="1">
                  <c:v>72.5</c:v>
                </c:pt>
                <c:pt idx="2">
                  <c:v>22.25</c:v>
                </c:pt>
                <c:pt idx="3">
                  <c:v>19</c:v>
                </c:pt>
                <c:pt idx="4">
                  <c:v>34.75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94-4AE5-8653-C382AE9EBD05}"/>
            </c:ext>
          </c:extLst>
        </c:ser>
        <c:ser>
          <c:idx val="11"/>
          <c:order val="11"/>
          <c:tx>
            <c:strRef>
              <c:f>'Patrol Overtime'!$A$14</c:f>
              <c:strCache>
                <c:ptCount val="1"/>
                <c:pt idx="0">
                  <c:v>School Guard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Overtime'!$B$1:$Q$2</c15:sqref>
                  </c15:fullRef>
                </c:ext>
              </c:extLst>
              <c:f>'Patrol Overtime'!$J$1:$Q$2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Overtime'!$B$14:$Q$14</c15:sqref>
                  </c15:fullRef>
                </c:ext>
              </c:extLst>
              <c:f>'Patrol Overtime'!$J$14:$N$14</c:f>
              <c:numCache>
                <c:formatCode>General</c:formatCode>
                <c:ptCount val="5"/>
                <c:pt idx="0">
                  <c:v>44.75</c:v>
                </c:pt>
                <c:pt idx="1">
                  <c:v>40.5</c:v>
                </c:pt>
                <c:pt idx="2">
                  <c:v>18.5</c:v>
                </c:pt>
                <c:pt idx="3">
                  <c:v>96.5</c:v>
                </c:pt>
                <c:pt idx="4">
                  <c:v>127.75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94-4AE5-8653-C382AE9EBD05}"/>
            </c:ext>
          </c:extLst>
        </c:ser>
        <c:ser>
          <c:idx val="12"/>
          <c:order val="12"/>
          <c:tx>
            <c:strRef>
              <c:f>'Patrol Overtime'!$A$15</c:f>
              <c:strCache>
                <c:ptCount val="1"/>
                <c:pt idx="0">
                  <c:v>Reimbursables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Overtime'!$B$1:$Q$2</c15:sqref>
                  </c15:fullRef>
                </c:ext>
              </c:extLst>
              <c:f>'Patrol Overtime'!$J$1:$Q$2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Overtime'!$B$15:$Q$15</c15:sqref>
                  </c15:fullRef>
                </c:ext>
              </c:extLst>
              <c:f>'Patrol Overtime'!$J$15:$N$15</c:f>
              <c:numCache>
                <c:formatCode>General</c:formatCode>
                <c:ptCount val="5"/>
                <c:pt idx="0">
                  <c:v>458</c:v>
                </c:pt>
                <c:pt idx="1">
                  <c:v>32.5</c:v>
                </c:pt>
                <c:pt idx="2">
                  <c:v>8</c:v>
                </c:pt>
                <c:pt idx="3">
                  <c:v>18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94-4AE5-8653-C382AE9EBD05}"/>
            </c:ext>
          </c:extLst>
        </c:ser>
        <c:ser>
          <c:idx val="15"/>
          <c:order val="15"/>
          <c:tx>
            <c:strRef>
              <c:f>'Patrol Overtime'!$A$18</c:f>
              <c:strCache>
                <c:ptCount val="1"/>
                <c:pt idx="0">
                  <c:v>Training (Instruction)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Overtime'!$B$1:$Q$2</c15:sqref>
                  </c15:fullRef>
                </c:ext>
              </c:extLst>
              <c:f>'Patrol Overtime'!$J$1:$Q$2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Overtime'!$B$18:$Q$18</c15:sqref>
                  </c15:fullRef>
                </c:ext>
              </c:extLst>
              <c:f>'Patrol Overtime'!$J$18:$N$18</c:f>
              <c:numCache>
                <c:formatCode>General</c:formatCode>
                <c:ptCount val="5"/>
                <c:pt idx="0">
                  <c:v>25</c:v>
                </c:pt>
                <c:pt idx="1">
                  <c:v>85.5</c:v>
                </c:pt>
                <c:pt idx="2">
                  <c:v>57.75</c:v>
                </c:pt>
                <c:pt idx="3">
                  <c:v>98.5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94-4AE5-8653-C382AE9EBD05}"/>
            </c:ext>
          </c:extLst>
        </c:ser>
        <c:ser>
          <c:idx val="16"/>
          <c:order val="16"/>
          <c:tx>
            <c:strRef>
              <c:f>'Patrol Overtime'!$A$19</c:f>
              <c:strCache>
                <c:ptCount val="1"/>
                <c:pt idx="0">
                  <c:v>Field Training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'Patrol Overtime'!$B$1:$Q$2</c15:sqref>
                  </c15:fullRef>
                </c:ext>
              </c:extLst>
              <c:f>'Patrol Overtime'!$J$1:$Q$2</c:f>
              <c:multiLvlStrCache>
                <c:ptCount val="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</c:lvl>
                <c:lvl>
                  <c:pt idx="0">
                    <c:v>2023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'Patrol Overtime'!$B$19:$Q$19</c15:sqref>
                  </c15:fullRef>
                </c:ext>
              </c:extLst>
              <c:f>'Patrol Overtime'!$J$19:$N$19</c:f>
              <c:numCache>
                <c:formatCode>General</c:formatCode>
                <c:ptCount val="5"/>
                <c:pt idx="0">
                  <c:v>17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94-4AE5-8653-C382AE9EB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0388256"/>
        <c:axId val="3506269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'Patrol Overtime'!$A$3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ullRef>
                          <c15:sqref>'Patrol Overtime'!$B$3:$Q$3</c15:sqref>
                        </c15:fullRef>
                        <c15:formulaRef>
                          <c15:sqref>'Patrol Overtime'!$J$3:$N$3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AE94-4AE5-8653-C382AE9EBD0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'Patrol Overtime'!$A$4</c15:sqref>
                        </c15:formulaRef>
                      </c:ext>
                    </c:extLst>
                    <c:strCache>
                      <c:ptCount val="1"/>
                      <c:pt idx="0">
                        <c:v>Tour Coverage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xmlns:c15="http://schemas.microsoft.com/office/drawing/2012/chart"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'Patrol Overtime'!$B$4:$Q$4</c15:sqref>
                        </c15:fullRef>
                        <c15:formulaRef>
                          <c15:sqref>'Patrol Overtime'!$J$4:$N$4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716.25</c:v>
                      </c:pt>
                      <c:pt idx="1">
                        <c:v>387</c:v>
                      </c:pt>
                      <c:pt idx="2">
                        <c:v>464</c:v>
                      </c:pt>
                      <c:pt idx="3">
                        <c:v>806</c:v>
                      </c:pt>
                      <c:pt idx="4">
                        <c:v>529.5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E94-4AE5-8653-C382AE9EBD0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'Patrol Overtime'!$A$5</c15:sqref>
                        </c15:formulaRef>
                      </c:ext>
                    </c:extLst>
                    <c:strCache>
                      <c:ptCount val="1"/>
                      <c:pt idx="0">
                        <c:v>Sick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xmlns:c15="http://schemas.microsoft.com/office/drawing/2012/chart"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'Patrol Overtime'!$B$5:$Q$5</c15:sqref>
                        </c15:fullRef>
                        <c15:formulaRef>
                          <c15:sqref>'Patrol Overtime'!$J$5:$N$5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192</c:v>
                      </c:pt>
                      <c:pt idx="1">
                        <c:v>254</c:v>
                      </c:pt>
                      <c:pt idx="2">
                        <c:v>248</c:v>
                      </c:pt>
                      <c:pt idx="3">
                        <c:v>369.5</c:v>
                      </c:pt>
                      <c:pt idx="4">
                        <c:v>272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E94-4AE5-8653-C382AE9EBD0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'Patrol Overtime'!$A$6</c15:sqref>
                        </c15:formulaRef>
                      </c:ext>
                    </c:extLst>
                    <c:strCache>
                      <c:ptCount val="1"/>
                      <c:pt idx="0">
                        <c:v>JRI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xmlns:c15="http://schemas.microsoft.com/office/drawing/2012/chart"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'Patrol Overtime'!$B$6:$Q$6</c15:sqref>
                        </c15:fullRef>
                        <c15:formulaRef>
                          <c15:sqref>'Patrol Overtime'!$J$6:$N$6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E94-4AE5-8653-C382AE9EBD0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'Patrol Overtime'!$A$7</c15:sqref>
                        </c15:formulaRef>
                      </c:ext>
                    </c:extLst>
                    <c:strCache>
                      <c:ptCount val="1"/>
                      <c:pt idx="0">
                        <c:v>Personal Days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xmlns:c15="http://schemas.microsoft.com/office/drawing/2012/chart"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'Patrol Overtime'!$B$7:$Q$7</c15:sqref>
                        </c15:fullRef>
                        <c15:formulaRef>
                          <c15:sqref>'Patrol Overtime'!$J$7:$N$7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96</c:v>
                      </c:pt>
                      <c:pt idx="1">
                        <c:v>99</c:v>
                      </c:pt>
                      <c:pt idx="2">
                        <c:v>56</c:v>
                      </c:pt>
                      <c:pt idx="3">
                        <c:v>64</c:v>
                      </c:pt>
                      <c:pt idx="4">
                        <c:v>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E94-4AE5-8653-C382AE9EBD0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'Patrol Overtime'!$A$8</c15:sqref>
                        </c15:formulaRef>
                      </c:ext>
                    </c:extLst>
                    <c:strCache>
                      <c:ptCount val="1"/>
                      <c:pt idx="0">
                        <c:v>OTR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xmlns:c15="http://schemas.microsoft.com/office/drawing/2012/chart"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'Patrol Overtime'!$B$8:$Q$8</c15:sqref>
                        </c15:fullRef>
                        <c15:formulaRef>
                          <c15:sqref>'Patrol Overtime'!$J$8:$N$8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18</c:v>
                      </c:pt>
                      <c:pt idx="1">
                        <c:v>16</c:v>
                      </c:pt>
                      <c:pt idx="2">
                        <c:v>32</c:v>
                      </c:pt>
                      <c:pt idx="3">
                        <c:v>42</c:v>
                      </c:pt>
                      <c:pt idx="4">
                        <c:v>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E94-4AE5-8653-C382AE9EBD0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'Patrol Overtime'!$A$10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xmlns:c15="http://schemas.microsoft.com/office/drawing/2012/chart"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'Patrol Overtime'!$B$10:$Q$10</c15:sqref>
                        </c15:fullRef>
                        <c15:formulaRef>
                          <c15:sqref>'Patrol Overtime'!$J$10:$N$10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E94-4AE5-8653-C382AE9EBD0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'Patrol Overtime'!$A$12</c15:sqref>
                        </c15:formulaRef>
                      </c:ext>
                    </c:extLst>
                    <c:strCache>
                      <c:ptCount val="1"/>
                      <c:pt idx="0">
                        <c:v>COVID Coverage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xmlns:c15="http://schemas.microsoft.com/office/drawing/2012/chart"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'Patrol Overtime'!$B$12:$Q$12</c15:sqref>
                        </c15:fullRef>
                        <c15:formulaRef>
                          <c15:sqref>'Patrol Overtime'!$J$12:$N$12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E94-4AE5-8653-C382AE9EBD0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'Patrol Overtime'!$A$16</c15:sqref>
                        </c15:formulaRef>
                      </c:ext>
                    </c:extLst>
                    <c:strCache>
                      <c:ptCount val="1"/>
                      <c:pt idx="0">
                        <c:v>GTSC Grants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xmlns:c15="http://schemas.microsoft.com/office/drawing/2012/chart"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'Patrol Overtime'!$B$16:$Q$16</c15:sqref>
                        </c15:fullRef>
                        <c15:formulaRef>
                          <c15:sqref>'Patrol Overtime'!$J$16:$N$16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13</c:v>
                      </c:pt>
                      <c:pt idx="1">
                        <c:v>4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AE94-4AE5-8653-C382AE9EBD0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'Patrol Overtime'!$A$17</c15:sqref>
                        </c15:formulaRef>
                      </c:ext>
                    </c:extLst>
                    <c:strCache>
                      <c:ptCount val="1"/>
                      <c:pt idx="0">
                        <c:v>Bereavement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xmlns:c15="http://schemas.microsoft.com/office/drawing/2012/chart" uri="{02D57815-91ED-43cb-92C2-25804820EDAC}">
                        <c15:fullRef>
                          <c15:sqref>'Patrol Overtime'!$B$1:$Q$2</c15:sqref>
                        </c15:fullRef>
                        <c15:formulaRef>
                          <c15:sqref>'Patrol Overtime'!$J$1:$Q$2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Q1</c:v>
                        </c:pt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</c:lvl>
                      <c:lvl>
                        <c:pt idx="0">
                          <c:v>2023</c:v>
                        </c:pt>
                        <c:pt idx="4">
                          <c:v>2024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'Patrol Overtime'!$B$17:$Q$17</c15:sqref>
                        </c15:fullRef>
                        <c15:formulaRef>
                          <c15:sqref>'Patrol Overtime'!$J$17:$N$17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AE94-4AE5-8653-C382AE9EBD05}"/>
                  </c:ext>
                </c:extLst>
              </c15:ser>
            </c15:filteredBarSeries>
          </c:ext>
        </c:extLst>
      </c:barChart>
      <c:catAx>
        <c:axId val="35038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626928"/>
        <c:crosses val="autoZero"/>
        <c:auto val="1"/>
        <c:lblAlgn val="ctr"/>
        <c:lblOffset val="100"/>
        <c:noMultiLvlLbl val="0"/>
      </c:catAx>
      <c:valAx>
        <c:axId val="35062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38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59D05B-6DC4-4293-AF86-9C2577D4A5C2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3A7540-1AF8-4BC1-A22D-ECD5EAF46A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3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28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23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7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0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2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6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2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1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A7540-1AF8-4BC1-A22D-ECD5EAF46A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1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5491-461B-470D-AF7A-AE300C9EA3E9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1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EDF7-9D25-4E3B-8F52-7372179A5C67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D129-DA0D-4F66-BD53-94ECBB4E2AF1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3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C154-8C85-4E43-91D7-2691C02C1881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1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5CB1-E59C-4574-9016-6C3D1B993F32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5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8168-F820-4982-82C1-1EC0CD5A862F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9037-D4F6-4BE3-8B7E-B8B63B273C13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0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B31E-92C6-4F01-8012-DF3B13811072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3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DDA6-635D-4E0E-886E-340B8F005782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C349-3495-4D64-961E-4FA8A70A1726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3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291B-DFD8-488A-9CD0-AC8F48FF7D43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0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26A076-7027-4E6F-BE8B-4A919DD1356E}" type="datetime1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52A657C-B9BD-47DD-917E-ECF52B643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6622-843C-4DE7-80AC-D9E78ACC5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88336"/>
          </a:xfrm>
        </p:spPr>
        <p:txBody>
          <a:bodyPr>
            <a:normAutofit/>
          </a:bodyPr>
          <a:lstStyle/>
          <a:p>
            <a:r>
              <a:rPr lang="en-US" dirty="0"/>
              <a:t>Police Department Quarterly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0E89F-C482-455B-8D46-D17D55365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306824"/>
            <a:ext cx="7315200" cy="1277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Q1 2024</a:t>
            </a:r>
          </a:p>
          <a:p>
            <a:r>
              <a:rPr lang="en-US" dirty="0"/>
              <a:t>Pleasantville Board of Trustees Meeting</a:t>
            </a:r>
          </a:p>
          <a:p>
            <a:r>
              <a:rPr lang="en-US" dirty="0"/>
              <a:t>April 29,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DC723-F9F6-4D32-90D3-183A916E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2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7F3-CF6C-424A-93E6-4793AF8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Staffing and Overtime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66FB-37C3-43A1-9947-0AD436F2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lvl="1" indent="0">
              <a:buNone/>
            </a:pPr>
            <a:endParaRPr lang="en-US" sz="2400" b="1" dirty="0"/>
          </a:p>
          <a:p>
            <a:pPr lvl="1"/>
            <a:r>
              <a:rPr lang="en-US" sz="3200" b="1" dirty="0"/>
              <a:t>2023 Q1: 1639.5 hrs.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/>
              <a:t>2023 Q2: 1166.5 hrs.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/>
              <a:t>2023 Q3: 1104 hrs.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/>
              <a:t>2023 Q4: 1643 hrs.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2024 Q1: 1162.5 hrs.</a:t>
            </a:r>
          </a:p>
          <a:p>
            <a:pPr marL="502920" lvl="1" indent="0">
              <a:buNone/>
            </a:pPr>
            <a:endParaRPr lang="en-US" sz="24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4D716-A8AC-4F2D-8F0D-CEE58530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7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BF22-EEAC-403D-A9BF-6AB075CA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Overtime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C5EA0-A3EB-426D-82F2-13B86538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940C1B-E709-4A4B-8132-00860EBE32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425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7F3-CF6C-424A-93E6-4793AF8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Personnel and Staffing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66FB-37C3-43A1-9947-0AD436F2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dirty="0"/>
              <a:t>For a brief period (1 day) we had all of our permanent School Guards back on post.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38E9-3F64-4982-A490-D9E0FED4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8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7F3-CF6C-424A-93E6-4793AF8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66FB-37C3-43A1-9947-0AD436F2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PO Velardo attended a three-day Car Seat Installation School and is now certified to assist families.</a:t>
            </a:r>
          </a:p>
          <a:p>
            <a:endParaRPr lang="en-US" sz="2800" b="1" dirty="0"/>
          </a:p>
          <a:p>
            <a:r>
              <a:rPr lang="en-US" sz="2800" b="1" dirty="0"/>
              <a:t>Lt. Wollman, Lt. Gilmartin and I attended training with Hope Not Handcuffs.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E97FD-A1F7-43A7-946F-16E5B77D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6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7F3-CF6C-424A-93E6-4793AF8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66FB-37C3-43A1-9947-0AD436F2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Det. Chiarlitti participated in a webinar regarding Death Investigations.</a:t>
            </a:r>
          </a:p>
          <a:p>
            <a:endParaRPr lang="en-US" sz="2800" b="1" dirty="0"/>
          </a:p>
          <a:p>
            <a:r>
              <a:rPr lang="en-US" sz="2800" b="1" dirty="0"/>
              <a:t>Det. Sgt. Zane and PO Alonzo participated in a ghost gun investigation workshop.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E97FD-A1F7-43A7-946F-16E5B77D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4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7F3-CF6C-424A-93E6-4793AF8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Officer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66FB-37C3-43A1-9947-0AD436F2D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Department has partnered with Guardian Revival to development an Officer Wellness Program. </a:t>
            </a:r>
          </a:p>
          <a:p>
            <a:endParaRPr lang="en-US" sz="2800" b="1" dirty="0"/>
          </a:p>
          <a:p>
            <a:r>
              <a:rPr lang="en-US" sz="2800" b="1" dirty="0"/>
              <a:t>Appointed Officer Velardo and Sgt. Casale were appointed as department Wellness Leaders.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E97FD-A1F7-43A7-946F-16E5B77D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B447-7F98-471D-956E-E65647E5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of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5ACA3-2625-496E-949A-D639AC00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Records Management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246B-808F-46D2-BFD1-1B7F483E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2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B447-7F98-471D-956E-E65647E5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of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5ACA3-2625-496E-949A-D639AC00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Radio Communications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BAA9B-491F-4AE8-B81A-D6DDCCD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82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D4D1-4320-4EAE-849F-DBF41C92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EA775-E261-4C8A-8E6C-ACABEEEC5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Fleet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37572-3BE8-42A3-BA24-23A64426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2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7F3-CF6C-424A-93E6-4793AF8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Calls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66FB-37C3-43A1-9947-0AD436F2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41402"/>
            <a:ext cx="6281873" cy="6466788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702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Calls for Service this Quarter (down from 769), including:</a:t>
            </a: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Aided Calls: 82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(100)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Alarm response: 51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(26)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Auto Accident (Prop. Damage): 51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(41)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Auto Accident (Pers. Injury): 3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(9)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Disturbance: 18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(13)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Domestic Dispute: 5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(13)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Driving Complaint: 3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(4)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Emotionally Disturbed Person: 11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(2)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Hazardous Conditions: 27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(27)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Location Check:  0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(1)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Noise Complaint: 17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(15)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Suspicious Person: 15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(14)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Suspicious Auto: 7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(18)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Welfare Check: 21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(23)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CB8C4-2D7C-43C8-BD9B-E53A9DA8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2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67F9-F4C5-481D-B720-FD0A8377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Activity: Q1 2023  –  </a:t>
            </a:r>
            <a:br>
              <a:rPr lang="en-US" dirty="0"/>
            </a:br>
            <a:r>
              <a:rPr lang="en-US" dirty="0"/>
              <a:t>Q1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84114-600D-42F0-A4D9-B2D5CB71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AF6FE8-953F-4633-B87A-36DA449DA7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18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7F3-CF6C-424A-93E6-4793AF8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Policing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66FB-37C3-43A1-9947-0AD436F2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297" y="497305"/>
            <a:ext cx="7503023" cy="5999748"/>
          </a:xfrm>
        </p:spPr>
        <p:txBody>
          <a:bodyPr>
            <a:normAutofit/>
          </a:bodyPr>
          <a:lstStyle/>
          <a:p>
            <a:r>
              <a:rPr lang="en-US" sz="2800" b="1" dirty="0"/>
              <a:t>February 7: Lt. Gilmartin, Sgt Byrwa and Det Chiarlitti read to students at BRS.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15B9E-B04D-4FE8-8970-5EB1BD65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9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9B04-6BC1-43C6-A7E5-7AB05F0D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BRS “Read Aloud Day”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67A439-E02B-4FBB-B093-9EA680F73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6171" y="863600"/>
            <a:ext cx="5756366" cy="51212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CA256-139B-465C-B16D-3928A444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0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11B2-07BE-450F-BDCE-230CE09A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BRS “Read Aloud Day”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994D0-0571-4965-8DD0-3D0C72E5E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6834" y="863600"/>
            <a:ext cx="5547360" cy="51212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FCC90-15BF-415D-A7AA-70FC4009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41BC1-4650-46A9-8204-6648A9BD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BRS “Read Aloud Day”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71104E-34D9-440C-9D58-ED5AED754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315" y="478971"/>
            <a:ext cx="7323908" cy="5877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84EE1-FFBC-4E61-A6EA-5EFF295E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7F3-CF6C-424A-93E6-4793AF8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Policing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66FB-37C3-43A1-9947-0AD436F2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297" y="497305"/>
            <a:ext cx="7503023" cy="5999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February 8: The Detective Division (Det. Sgt. Zane, Det. Chiarlitti and Det. Smith) presented on Internet Safety to clients and staff at Select Human Services.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15B9E-B04D-4FE8-8970-5EB1BD65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2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7F3-CF6C-424A-93E6-4793AF81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Calls of Note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66FB-37C3-43A1-9947-0AD436F2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478302"/>
            <a:ext cx="7315200" cy="5506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March 27: </a:t>
            </a:r>
          </a:p>
          <a:p>
            <a:pPr marL="0" indent="0">
              <a:buNone/>
            </a:pPr>
            <a:r>
              <a:rPr lang="en-US" sz="2800" b="1" dirty="0"/>
              <a:t>An alert teller noticed suspicious issues on a check that a man was attempting to cash and notified police. Following an investigation on scene, a 20-year-old from the Bronx was arrested and charged with Criminal Possession of a Forged Instrument, as the check had been altered. He was booked and released with a court appearance date.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12BD4-436F-41F5-A58D-3AFEFEEB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A657C-B9BD-47DD-917E-ECF52B6437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697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37322</TotalTime>
  <Words>484</Words>
  <Application>Microsoft Office PowerPoint</Application>
  <PresentationFormat>Widescreen</PresentationFormat>
  <Paragraphs>94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Corbel</vt:lpstr>
      <vt:lpstr>Wingdings 2</vt:lpstr>
      <vt:lpstr>Frame</vt:lpstr>
      <vt:lpstr>Police Department Quarterly Update</vt:lpstr>
      <vt:lpstr>Calls for Service</vt:lpstr>
      <vt:lpstr>Patrol Activity: Q1 2023  –   Q1 2024</vt:lpstr>
      <vt:lpstr>Community Policing</vt:lpstr>
      <vt:lpstr>BRS “Read Aloud Day”</vt:lpstr>
      <vt:lpstr>BRS “Read Aloud Day”</vt:lpstr>
      <vt:lpstr>BRS “Read Aloud Day”</vt:lpstr>
      <vt:lpstr>Community Policing</vt:lpstr>
      <vt:lpstr>Calls of Note </vt:lpstr>
      <vt:lpstr>Staffing and Overtime </vt:lpstr>
      <vt:lpstr>Patrol Overtime</vt:lpstr>
      <vt:lpstr>Personnel and Staffing </vt:lpstr>
      <vt:lpstr>Training</vt:lpstr>
      <vt:lpstr>Training</vt:lpstr>
      <vt:lpstr>Officer Wellness</vt:lpstr>
      <vt:lpstr>Projects of Note</vt:lpstr>
      <vt:lpstr>Projects of Note</vt:lpstr>
      <vt:lpstr>Goals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Department Quarterly Update</dc:title>
  <dc:creator>Erik Grutzner</dc:creator>
  <cp:lastModifiedBy>Erik Grutzner</cp:lastModifiedBy>
  <cp:revision>282</cp:revision>
  <cp:lastPrinted>2023-08-14T23:42:33Z</cp:lastPrinted>
  <dcterms:created xsi:type="dcterms:W3CDTF">2021-10-25T19:26:45Z</dcterms:created>
  <dcterms:modified xsi:type="dcterms:W3CDTF">2024-04-29T21:45:15Z</dcterms:modified>
</cp:coreProperties>
</file>